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5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7559675" cy="10691813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8"/>
  </p:normalViewPr>
  <p:slideViewPr>
    <p:cSldViewPr snapToGrid="0">
      <p:cViewPr varScale="1">
        <p:scale>
          <a:sx n="113" d="100"/>
          <a:sy n="113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352E36C-7628-4E5D-A27E-4FAE8E419B03}" type="slidenum"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Message: concepts are not specific to pandas but general. 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Not go into detail but mention that other languages or frameworks use similar concepts (e.g. SQL)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B8D9AA4-922A-41CE-9189-CE59B62CF7F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77EB602-6405-48BC-A2BB-9E5DDAEAB9D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C3EB48A-E5F6-4B0E-8BDE-4E9411CB372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66AEA6-3D81-4617-8D0F-757D70DFF3F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B34D9B3-C847-4213-975D-4971A3D1582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9B39B6A-DB7C-4E38-B039-1C1561E743F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EDFA7E-93EC-4F2B-B5B2-321DE051C01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E7EF21A-7C84-4F55-B729-CFBE7A87B5A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895C180-A765-45E4-9ED0-95E4681282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E477FED-BA8B-4835-9AEB-914F91184A4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E902B8-BC17-4AE9-80B1-65FD2BE6657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FB167E8-2D23-45E1-A95A-82E0D87B2A00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69A29C8-5DC2-4647-A985-22D85AB512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43B2E2C-6DB4-46EC-99FD-CFA854DD98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AA39BE-09E7-47F9-930E-98762776E61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757AB30-9115-46A8-9019-D3B54FDA269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DA2D140-E3AD-4D33-8E2D-2456A4F4626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68CCEBC-0464-488A-B626-C5F9539D266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D8B4F02-95E3-42B6-8717-527A10613C0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E50183F-17B0-4E5F-B6AD-B997CEFCA12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F568BCD-9056-46F6-AEEB-FFF3F5717F1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3CD9E9D-5C2E-4EBC-856B-CB210FDCF3A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9088DF-E4D9-464A-8042-8C6B8608EDB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2B6856C-EA10-49A4-990E-8AAF01B1330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CB00A88-4BED-4383-A83B-227FD49D49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2EC8C60-F457-458C-80F4-79D4C1B94B8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6136EDB-7250-4940-A95B-E226B814717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8AE4B5D-2C56-4E77-924C-C4AD2BB4A78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F5E0B5B-2B35-481B-9641-8E82F97D7E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8C8A813-882B-4F4C-86B2-548DA42BD94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4293C63-BBA8-4924-87E9-5ABD8FB32FA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C30B7DA-9433-4F96-8550-29BA6493C0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C4C9FC5-323E-481D-A1B2-B45AE592ABB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5BD4F08-FEEF-4D02-9113-47C805D40F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B3457EB-826C-4C25-A08D-11290C4C00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E8B40D2-AA35-485A-ACE9-AD9C4CAFB49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&lt;footer&gt;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A0DF60E-0F2E-4561-A5F8-150A3A5BB0D8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&lt;footer&gt;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4854072-BEBB-4F38-B10F-8B53F8649E06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&lt;footer&gt;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B8E5EFE-A5F8-4CEA-8F23-098779D1A12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jm.org/doi/full/10.1056/NEJMoa1800389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ejm.org/doi/full/10.1056/NEJMoa1800389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0" name="Picture 42" descr="Image"/>
          <p:cNvPicPr/>
          <p:nvPr/>
        </p:nvPicPr>
        <p:blipFill>
          <a:blip r:embed="rId2"/>
          <a:srcRect t="13533" b="10643"/>
          <a:stretch/>
        </p:blipFill>
        <p:spPr>
          <a:xfrm>
            <a:off x="1112400" y="2121120"/>
            <a:ext cx="9966240" cy="4234320"/>
          </a:xfrm>
          <a:prstGeom prst="rect">
            <a:avLst/>
          </a:prstGeom>
          <a:ln w="0">
            <a:noFill/>
          </a:ln>
        </p:spPr>
      </p:pic>
      <p:sp>
        <p:nvSpPr>
          <p:cNvPr id="131" name="Title 1"/>
          <p:cNvSpPr/>
          <p:nvPr/>
        </p:nvSpPr>
        <p:spPr>
          <a:xfrm>
            <a:off x="263520" y="0"/>
            <a:ext cx="6695640" cy="148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Tabular data</a:t>
            </a:r>
            <a:endParaRPr lang="en-GB" sz="8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626C73-4BDB-4078-8CCF-B99C448712E3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Common operations on tabular data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8000"/>
          </a:bodyPr>
          <a:lstStyle/>
          <a:p>
            <a:pPr marL="216360" indent="-216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Tabular data has additional needs compared to arrays. Understanding how to vectorize these operations is critical for handling them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216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Combine information across tables (</a:t>
            </a:r>
            <a:r>
              <a:rPr lang="en-CH" sz="2800" b="1" strike="noStrike" spc="-1">
                <a:solidFill>
                  <a:srgbClr val="000000"/>
                </a:solidFill>
                <a:latin typeface="Calibri"/>
              </a:rPr>
              <a:t>join, anti-join</a:t>
            </a: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51240" lvl="1" indent="-2163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Calibri"/>
              </a:rPr>
              <a:t>Join</a:t>
            </a: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: e.g., combine table with experiments results with table with experiments metadata (date, location, experimenter, free-form notes, …)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51240" lvl="1" indent="-2163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Calibri"/>
              </a:rPr>
              <a:t>Anti-join</a:t>
            </a: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: e.g. student compiles list of outliers, exclude them from t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h</a:t>
            </a: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e table of experiments to analyze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216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Summary tables (</a:t>
            </a:r>
            <a:r>
              <a:rPr lang="en-CH" sz="2800" b="1" strike="noStrike" spc="-1">
                <a:solidFill>
                  <a:srgbClr val="000000"/>
                </a:solidFill>
                <a:latin typeface="Calibri"/>
              </a:rPr>
              <a:t>split-apply-combine</a:t>
            </a: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51240" lvl="1" indent="-2163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E.g., compute average measurement and standard deviation by experimental condition and treatment dosage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216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Window functions to vectorize complex computations over groups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51240" lvl="1" indent="-2163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E.g., compute the time distance between experiments by lab technician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8DCD226-AB12-4E9E-B8DA-B987C364BDF6}" type="slidenum">
              <a:r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52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5400" b="0" strike="noStrike" spc="-1">
                <a:solidFill>
                  <a:srgbClr val="000000"/>
                </a:solidFill>
                <a:latin typeface="Calibri Light"/>
              </a:rPr>
              <a:t>Joins</a:t>
            </a:r>
            <a:endParaRPr lang="en-GB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B93261D-7E6E-4974-84ED-95AA034D018A}" type="slidenum">
              <a:rPr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80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Join operations: combining informations from multiple tables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2"/>
          <a:srcRect r="47418"/>
          <a:stretch/>
        </p:blipFill>
        <p:spPr>
          <a:xfrm>
            <a:off x="2209680" y="1277640"/>
            <a:ext cx="2946600" cy="227052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9"/>
          <p:cNvPicPr/>
          <p:nvPr/>
        </p:nvPicPr>
        <p:blipFill>
          <a:blip r:embed="rId2"/>
          <a:stretch/>
        </p:blipFill>
        <p:spPr>
          <a:xfrm>
            <a:off x="3407400" y="4047840"/>
            <a:ext cx="5375880" cy="2178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11"/>
          <p:cNvSpPr/>
          <p:nvPr/>
        </p:nvSpPr>
        <p:spPr>
          <a:xfrm>
            <a:off x="5627880" y="1911240"/>
            <a:ext cx="934920" cy="100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6000" b="0" strike="noStrike" spc="-1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lang="en-GB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Box 12"/>
          <p:cNvSpPr/>
          <p:nvPr/>
        </p:nvSpPr>
        <p:spPr>
          <a:xfrm>
            <a:off x="2135520" y="4635000"/>
            <a:ext cx="934920" cy="100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6000" b="0" strike="noStrike" spc="-1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lang="en-GB" sz="6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Picture 7"/>
          <p:cNvPicPr/>
          <p:nvPr/>
        </p:nvPicPr>
        <p:blipFill>
          <a:blip r:embed="rId3"/>
          <a:stretch/>
        </p:blipFill>
        <p:spPr>
          <a:xfrm>
            <a:off x="7005240" y="1616760"/>
            <a:ext cx="3335400" cy="1591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9587357-43EA-41F5-B1FA-53F6B95DF043}" type="slidenum">
              <a:r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Join operations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Rectangle 7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193" name="Graphic 8"/>
          <p:cNvPicPr/>
          <p:nvPr/>
        </p:nvPicPr>
        <p:blipFill>
          <a:blip r:embed="rId2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194" name="TextBox 9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8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Box 10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lang="en-DE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020_join_operations.ipynb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C8FB6B9-ABA2-43C6-97AF-D1F62BE49928}" type="slidenum">
              <a:rPr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Join operations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Main points: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Join operations can be used to combine two tables using the values of one or m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ore columns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Different types of join: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left/right: keep all the column values that are present in the first/second table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inner: keep the column values common to both tables (intersection)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outer: keep all the column values of both tables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Anti-joins can be used to exclude the values that are present in one, but not the other table (filtering based on arbitrary criteria)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Rectangle 4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207" name="Graphic 1"/>
          <p:cNvPicPr/>
          <p:nvPr/>
        </p:nvPicPr>
        <p:blipFill>
          <a:blip r:embed="rId2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3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8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Box 4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lang="en-DE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020_join_operations.ipynb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CACC7DE-EF48-4FCF-A863-EDACEDDEDAA5}" type="slidenum">
              <a:r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Example of tabular data: “Predimed” study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838080" y="1124640"/>
            <a:ext cx="10514520" cy="85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Research question: Does Mediterranean diet help prevent cardiovascular diseases, such as heart attacks and strokes?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Content Placeholder 4"/>
          <p:cNvSpPr/>
          <p:nvPr/>
        </p:nvSpPr>
        <p:spPr>
          <a:xfrm>
            <a:off x="838080" y="2160000"/>
            <a:ext cx="6181200" cy="307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Longitudinal study following &gt; 7000 Spanish participants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Three different diets: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Mediterranean diet + extra virgin olive oil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Mediterranean diet + nuts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Control diet (low fat food items)</a:t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Picture 213"/>
          <p:cNvPicPr/>
          <p:nvPr/>
        </p:nvPicPr>
        <p:blipFill>
          <a:blip r:embed="rId2"/>
          <a:stretch/>
        </p:blipFill>
        <p:spPr>
          <a:xfrm>
            <a:off x="7307280" y="1807200"/>
            <a:ext cx="4920120" cy="3412080"/>
          </a:xfrm>
          <a:prstGeom prst="rect">
            <a:avLst/>
          </a:prstGeom>
          <a:ln w="0">
            <a:noFill/>
          </a:ln>
        </p:spPr>
      </p:pic>
      <p:sp>
        <p:nvSpPr>
          <p:cNvPr id="215" name="Content Placeholder 6"/>
          <p:cNvSpPr/>
          <p:nvPr/>
        </p:nvSpPr>
        <p:spPr>
          <a:xfrm>
            <a:off x="4992120" y="5852160"/>
            <a:ext cx="7199280" cy="44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Estruch et al. (2018). New England Journal of Medicine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9B9D9A9-638B-4CC8-86A9-98C2DEEAA772}" type="slidenum">
              <a:rPr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Example of tabular data: “Predimed” study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Content Placeholder 10"/>
          <p:cNvSpPr/>
          <p:nvPr/>
        </p:nvSpPr>
        <p:spPr>
          <a:xfrm>
            <a:off x="4992120" y="5852160"/>
            <a:ext cx="7199280" cy="44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Estruch et al. (2018). New England Journal of Medicine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720000" y="1409760"/>
            <a:ext cx="10695960" cy="2189880"/>
          </a:xfrm>
          <a:prstGeom prst="rect">
            <a:avLst/>
          </a:prstGeom>
          <a:ln w="0">
            <a:noFill/>
          </a:ln>
        </p:spPr>
      </p:pic>
      <p:pic>
        <p:nvPicPr>
          <p:cNvPr id="220" name="Picture 219"/>
          <p:cNvPicPr/>
          <p:nvPr/>
        </p:nvPicPr>
        <p:blipFill>
          <a:blip r:embed="rId4"/>
          <a:stretch/>
        </p:blipFill>
        <p:spPr>
          <a:xfrm>
            <a:off x="1080000" y="3881880"/>
            <a:ext cx="3523680" cy="2237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6617561-EEA7-4EA8-BD20-DD3039EC0859}" type="slidenum">
              <a:r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7"/>
          <p:cNvSpPr/>
          <p:nvPr/>
        </p:nvSpPr>
        <p:spPr>
          <a:xfrm>
            <a:off x="7428240" y="205920"/>
            <a:ext cx="4537800" cy="989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222" name="PlaceHolder 1"/>
          <p:cNvSpPr>
            <a:spLocks noGrp="1"/>
          </p:cNvSpPr>
          <p:nvPr>
            <p:ph/>
          </p:nvPr>
        </p:nvSpPr>
        <p:spPr>
          <a:xfrm>
            <a:off x="838080" y="1496160"/>
            <a:ext cx="10514520" cy="4679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Use joins to add the experimental information to the data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(who followed which diet)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Use anti-joins to correct for attrition </a:t>
            </a:r>
            <a:br>
              <a:rPr sz="2800" dirty="0"/>
            </a:b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(people who self-reported not following the diet)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Submit a PR for Issue #2 on </a:t>
            </a:r>
            <a:br>
              <a:rPr sz="2800" dirty="0"/>
            </a:br>
            <a:r>
              <a:rPr lang="en-US" sz="2800" b="0" strike="noStrike" spc="-1" dirty="0" err="1">
                <a:solidFill>
                  <a:srgbClr val="000000"/>
                </a:solidFill>
                <a:latin typeface="Consolas"/>
              </a:rPr>
              <a:t>git.aspp.school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/>
              </a:rPr>
              <a:t>/ASPP/2025-plovdiv-data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TextBox 8"/>
          <p:cNvSpPr/>
          <p:nvPr/>
        </p:nvSpPr>
        <p:spPr>
          <a:xfrm>
            <a:off x="7930800" y="22464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8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Graphic 10"/>
          <p:cNvPicPr/>
          <p:nvPr/>
        </p:nvPicPr>
        <p:blipFill>
          <a:blip r:embed="rId2"/>
          <a:stretch/>
        </p:blipFill>
        <p:spPr>
          <a:xfrm>
            <a:off x="7474680" y="273960"/>
            <a:ext cx="693360" cy="554400"/>
          </a:xfrm>
          <a:prstGeom prst="rect">
            <a:avLst/>
          </a:prstGeom>
          <a:ln w="0">
            <a:noFill/>
          </a:ln>
        </p:spPr>
      </p:pic>
      <p:sp>
        <p:nvSpPr>
          <p:cNvPr id="226" name="TextBox 12"/>
          <p:cNvSpPr/>
          <p:nvPr/>
        </p:nvSpPr>
        <p:spPr>
          <a:xfrm>
            <a:off x="8301960" y="542880"/>
            <a:ext cx="3481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exercises/tabular_join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5964120" cy="95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67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4400" dirty="0"/>
            </a:br>
            <a:endParaRPr lang="en-GB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56997CE-BF3C-45C8-A842-C251188CF9BF}" type="slidenum">
              <a:r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52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5400" b="0" strike="noStrike" spc="-1">
                <a:solidFill>
                  <a:srgbClr val="000000"/>
                </a:solidFill>
                <a:latin typeface="Calibri Light"/>
              </a:rPr>
              <a:t>Split-apply-combine</a:t>
            </a:r>
            <a:endParaRPr lang="en-GB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BDF7D3E-C49C-492C-B52C-4CDEA4FF072F}" type="slidenum">
              <a:rPr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The basic structure of most numerical analyses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2" name="Picture 11"/>
          <p:cNvPicPr/>
          <p:nvPr/>
        </p:nvPicPr>
        <p:blipFill>
          <a:blip r:embed="rId2"/>
          <a:stretch/>
        </p:blipFill>
        <p:spPr>
          <a:xfrm>
            <a:off x="3935880" y="2162520"/>
            <a:ext cx="2885760" cy="4557960"/>
          </a:xfrm>
          <a:prstGeom prst="rect">
            <a:avLst/>
          </a:prstGeom>
          <a:ln w="0">
            <a:noFill/>
          </a:ln>
        </p:spPr>
      </p:pic>
      <p:pic>
        <p:nvPicPr>
          <p:cNvPr id="233" name="Picture 12"/>
          <p:cNvPicPr/>
          <p:nvPr/>
        </p:nvPicPr>
        <p:blipFill>
          <a:blip r:embed="rId3"/>
          <a:stretch/>
        </p:blipFill>
        <p:spPr>
          <a:xfrm>
            <a:off x="7584840" y="2500560"/>
            <a:ext cx="1476000" cy="3628440"/>
          </a:xfrm>
          <a:prstGeom prst="rect">
            <a:avLst/>
          </a:prstGeom>
          <a:ln w="0">
            <a:noFill/>
          </a:ln>
        </p:spPr>
      </p:pic>
      <p:pic>
        <p:nvPicPr>
          <p:cNvPr id="234" name="Picture 13"/>
          <p:cNvPicPr/>
          <p:nvPr/>
        </p:nvPicPr>
        <p:blipFill>
          <a:blip r:embed="rId4"/>
          <a:stretch/>
        </p:blipFill>
        <p:spPr>
          <a:xfrm>
            <a:off x="9859680" y="2999880"/>
            <a:ext cx="1811160" cy="195444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14"/>
          <p:cNvPicPr/>
          <p:nvPr/>
        </p:nvPicPr>
        <p:blipFill>
          <a:blip r:embed="rId5"/>
          <a:stretch/>
        </p:blipFill>
        <p:spPr>
          <a:xfrm>
            <a:off x="460080" y="2783880"/>
            <a:ext cx="2663280" cy="2588040"/>
          </a:xfrm>
          <a:prstGeom prst="rect">
            <a:avLst/>
          </a:prstGeom>
          <a:ln w="0">
            <a:noFill/>
          </a:ln>
        </p:spPr>
      </p:pic>
      <p:sp>
        <p:nvSpPr>
          <p:cNvPr id="236" name="TextBox 15"/>
          <p:cNvSpPr/>
          <p:nvPr/>
        </p:nvSpPr>
        <p:spPr>
          <a:xfrm>
            <a:off x="2617920" y="1321920"/>
            <a:ext cx="187128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split</a:t>
            </a:r>
            <a:endParaRPr lang="en-GB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Box 16"/>
          <p:cNvSpPr/>
          <p:nvPr/>
        </p:nvSpPr>
        <p:spPr>
          <a:xfrm>
            <a:off x="6311880" y="1321920"/>
            <a:ext cx="187128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apply</a:t>
            </a:r>
            <a:endParaRPr lang="en-GB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Box 17"/>
          <p:cNvSpPr/>
          <p:nvPr/>
        </p:nvSpPr>
        <p:spPr>
          <a:xfrm>
            <a:off x="9783360" y="1321920"/>
            <a:ext cx="187128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combine</a:t>
            </a:r>
            <a:endParaRPr lang="en-GB" sz="36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9" name="Straight Arrow Connector 19"/>
          <p:cNvCxnSpPr/>
          <p:nvPr/>
        </p:nvCxnSpPr>
        <p:spPr>
          <a:xfrm flipV="1">
            <a:off x="3287520" y="2783520"/>
            <a:ext cx="649080" cy="7434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cxnSp>
        <p:nvCxnSpPr>
          <p:cNvPr id="240" name="Straight Arrow Connector 20"/>
          <p:cNvCxnSpPr/>
          <p:nvPr/>
        </p:nvCxnSpPr>
        <p:spPr>
          <a:xfrm flipV="1">
            <a:off x="3281400" y="3784320"/>
            <a:ext cx="649080" cy="1134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cxnSp>
        <p:nvCxnSpPr>
          <p:cNvPr id="241" name="Straight Arrow Connector 21"/>
          <p:cNvCxnSpPr/>
          <p:nvPr/>
        </p:nvCxnSpPr>
        <p:spPr>
          <a:xfrm>
            <a:off x="3281760" y="4326480"/>
            <a:ext cx="638280" cy="39708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cxnSp>
        <p:nvCxnSpPr>
          <p:cNvPr id="242" name="Straight Arrow Connector 22"/>
          <p:cNvCxnSpPr/>
          <p:nvPr/>
        </p:nvCxnSpPr>
        <p:spPr>
          <a:xfrm>
            <a:off x="3291840" y="5254200"/>
            <a:ext cx="638640" cy="11880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cxnSp>
        <p:nvCxnSpPr>
          <p:cNvPr id="243" name="Straight Arrow Connector 25"/>
          <p:cNvCxnSpPr/>
          <p:nvPr/>
        </p:nvCxnSpPr>
        <p:spPr>
          <a:xfrm>
            <a:off x="3281400" y="4874760"/>
            <a:ext cx="649080" cy="75492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sp>
        <p:nvSpPr>
          <p:cNvPr id="244" name="TextBox 29"/>
          <p:cNvSpPr/>
          <p:nvPr/>
        </p:nvSpPr>
        <p:spPr>
          <a:xfrm>
            <a:off x="3228840" y="273456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Box 30"/>
          <p:cNvSpPr/>
          <p:nvPr/>
        </p:nvSpPr>
        <p:spPr>
          <a:xfrm>
            <a:off x="3223800" y="3516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Box 31"/>
          <p:cNvSpPr/>
          <p:nvPr/>
        </p:nvSpPr>
        <p:spPr>
          <a:xfrm>
            <a:off x="3223800" y="4020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B1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Box 32"/>
          <p:cNvSpPr/>
          <p:nvPr/>
        </p:nvSpPr>
        <p:spPr>
          <a:xfrm>
            <a:off x="3233520" y="475452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B2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Box 33"/>
          <p:cNvSpPr/>
          <p:nvPr/>
        </p:nvSpPr>
        <p:spPr>
          <a:xfrm>
            <a:off x="3233520" y="5244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Right Arrow 40"/>
          <p:cNvSpPr/>
          <p:nvPr/>
        </p:nvSpPr>
        <p:spPr>
          <a:xfrm>
            <a:off x="6996240" y="4089240"/>
            <a:ext cx="502920" cy="85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CH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50" name="TextBox 41"/>
          <p:cNvSpPr/>
          <p:nvPr/>
        </p:nvSpPr>
        <p:spPr>
          <a:xfrm>
            <a:off x="6837120" y="3702960"/>
            <a:ext cx="781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mean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1" name="Straight Arrow Connector 42"/>
          <p:cNvCxnSpPr/>
          <p:nvPr/>
        </p:nvCxnSpPr>
        <p:spPr>
          <a:xfrm>
            <a:off x="9076320" y="2923920"/>
            <a:ext cx="708120" cy="59364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cxnSp>
        <p:nvCxnSpPr>
          <p:cNvPr id="252" name="Straight Arrow Connector 44"/>
          <p:cNvCxnSpPr/>
          <p:nvPr/>
        </p:nvCxnSpPr>
        <p:spPr>
          <a:xfrm>
            <a:off x="9076320" y="3645000"/>
            <a:ext cx="708120" cy="19656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cxnSp>
        <p:nvCxnSpPr>
          <p:cNvPr id="253" name="Straight Arrow Connector 46"/>
          <p:cNvCxnSpPr/>
          <p:nvPr/>
        </p:nvCxnSpPr>
        <p:spPr>
          <a:xfrm flipV="1">
            <a:off x="9065520" y="4205160"/>
            <a:ext cx="718920" cy="21780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cxnSp>
        <p:nvCxnSpPr>
          <p:cNvPr id="254" name="Straight Arrow Connector 48"/>
          <p:cNvCxnSpPr/>
          <p:nvPr/>
        </p:nvCxnSpPr>
        <p:spPr>
          <a:xfrm flipV="1">
            <a:off x="9076320" y="4421880"/>
            <a:ext cx="708120" cy="70848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cxnSp>
        <p:nvCxnSpPr>
          <p:cNvPr id="255" name="Straight Arrow Connector 50"/>
          <p:cNvCxnSpPr/>
          <p:nvPr/>
        </p:nvCxnSpPr>
        <p:spPr>
          <a:xfrm flipV="1">
            <a:off x="9076320" y="4775400"/>
            <a:ext cx="708120" cy="116424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C1DDB7E-2924-44F0-900B-7BEFA273212B}" type="slidenum">
              <a:rPr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What is tabular data?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34" name="Table 6"/>
          <p:cNvGraphicFramePr/>
          <p:nvPr/>
        </p:nvGraphicFramePr>
        <p:xfrm>
          <a:off x="1841400" y="2421000"/>
          <a:ext cx="8528400" cy="1478160"/>
        </p:xfrm>
        <a:graphic>
          <a:graphicData uri="http://schemas.openxmlformats.org/drawingml/2006/table">
            <a:tbl>
              <a:tblPr/>
              <a:tblGrid>
                <a:gridCol w="170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4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Date (index)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Wind speed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Wind direction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Rain fall (mm)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Hours of sun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7.3.2024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7.1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N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0.0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8.3.2024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NW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2.1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9.3.2024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1.1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5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5" name="Table 2"/>
          <p:cNvGraphicFramePr/>
          <p:nvPr/>
        </p:nvGraphicFramePr>
        <p:xfrm>
          <a:off x="1833480" y="4343400"/>
          <a:ext cx="8528400" cy="1752480"/>
        </p:xfrm>
        <a:graphic>
          <a:graphicData uri="http://schemas.openxmlformats.org/drawingml/2006/table">
            <a:tbl>
              <a:tblPr/>
              <a:tblGrid>
                <a:gridCol w="170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Subject ID (index)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Condition ID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Presentation nr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Response time (ms)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Response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6" name="TextBox 7"/>
          <p:cNvSpPr/>
          <p:nvPr/>
        </p:nvSpPr>
        <p:spPr>
          <a:xfrm>
            <a:off x="5519880" y="762120"/>
            <a:ext cx="3743280" cy="912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Unlike arrays, each column can represent another type of value, with different data types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7" name="Straight Arrow Connector 10"/>
          <p:cNvCxnSpPr/>
          <p:nvPr/>
        </p:nvCxnSpPr>
        <p:spPr>
          <a:xfrm flipH="1">
            <a:off x="5015880" y="1937880"/>
            <a:ext cx="505080" cy="38160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38" name="Straight Arrow Connector 12"/>
          <p:cNvCxnSpPr/>
          <p:nvPr/>
        </p:nvCxnSpPr>
        <p:spPr>
          <a:xfrm flipH="1">
            <a:off x="6167880" y="1829520"/>
            <a:ext cx="145080" cy="48996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39" name="Straight Arrow Connector 14"/>
          <p:cNvCxnSpPr/>
          <p:nvPr/>
        </p:nvCxnSpPr>
        <p:spPr>
          <a:xfrm>
            <a:off x="7679880" y="1849320"/>
            <a:ext cx="73080" cy="47016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40" name="Straight Arrow Connector 16"/>
          <p:cNvCxnSpPr/>
          <p:nvPr/>
        </p:nvCxnSpPr>
        <p:spPr>
          <a:xfrm>
            <a:off x="9120240" y="1851480"/>
            <a:ext cx="249480" cy="46800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41" name="Straight Arrow Connector 18"/>
          <p:cNvCxnSpPr/>
          <p:nvPr/>
        </p:nvCxnSpPr>
        <p:spPr>
          <a:xfrm flipH="1">
            <a:off x="2877840" y="1487880"/>
            <a:ext cx="2139120" cy="83160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E911069-4614-4951-9711-6925F4274EC2}" type="slidenum">
              <a:r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74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Split-apply-combine </a:t>
            </a:r>
            <a:br>
              <a:rPr sz="4400"/>
            </a:b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operations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8" name="Rectangle 7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259" name="Graphic 8"/>
          <p:cNvPicPr/>
          <p:nvPr/>
        </p:nvPicPr>
        <p:blipFill>
          <a:blip r:embed="rId2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9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8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Box 10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lang="en-DE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030_tabular_data/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030_split-apply-combine.ipynb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92DC76D-D3B1-4C99-94EB-E999CE73C157}" type="slidenum">
              <a:rPr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67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Split-apply-combine </a:t>
            </a:r>
            <a:br>
              <a:rPr sz="4400"/>
            </a:b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operations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Main points: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Tabular data tools have a way to vectorize the standard</a:t>
            </a:r>
            <a:br>
              <a:rPr sz="2800"/>
            </a:b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split-apply-combine operations, using a “group-by” command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 addition, Pandas has got a “pivot-table” command that can be used to simplify the creation of more complex summary tables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Rectangle 7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266" name="Graphic 8"/>
          <p:cNvPicPr/>
          <p:nvPr/>
        </p:nvPicPr>
        <p:blipFill>
          <a:blip r:embed="rId2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267" name="TextBox 9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8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Box 10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lang="en-DE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030_tabular_data/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030_split-apply-combine.ipynb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B01B227-8269-4981-A878-EA495AEB96D4}" type="slidenum">
              <a:rPr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dt" idx="3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70" name="Picture 11"/>
          <p:cNvPicPr/>
          <p:nvPr/>
        </p:nvPicPr>
        <p:blipFill>
          <a:blip r:embed="rId2"/>
          <a:stretch/>
        </p:blipFill>
        <p:spPr>
          <a:xfrm>
            <a:off x="3935880" y="2162520"/>
            <a:ext cx="2885760" cy="4557960"/>
          </a:xfrm>
          <a:prstGeom prst="rect">
            <a:avLst/>
          </a:prstGeom>
          <a:ln w="0">
            <a:noFill/>
          </a:ln>
        </p:spPr>
      </p:pic>
      <p:pic>
        <p:nvPicPr>
          <p:cNvPr id="271" name="Picture 12"/>
          <p:cNvPicPr/>
          <p:nvPr/>
        </p:nvPicPr>
        <p:blipFill>
          <a:blip r:embed="rId3"/>
          <a:stretch/>
        </p:blipFill>
        <p:spPr>
          <a:xfrm>
            <a:off x="7584840" y="2500560"/>
            <a:ext cx="1476000" cy="3628440"/>
          </a:xfrm>
          <a:prstGeom prst="rect">
            <a:avLst/>
          </a:prstGeom>
          <a:ln w="0">
            <a:noFill/>
          </a:ln>
        </p:spPr>
      </p:pic>
      <p:pic>
        <p:nvPicPr>
          <p:cNvPr id="272" name="Picture 13"/>
          <p:cNvPicPr/>
          <p:nvPr/>
        </p:nvPicPr>
        <p:blipFill>
          <a:blip r:embed="rId4"/>
          <a:stretch/>
        </p:blipFill>
        <p:spPr>
          <a:xfrm>
            <a:off x="9859680" y="2999880"/>
            <a:ext cx="1811160" cy="195444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14"/>
          <p:cNvPicPr/>
          <p:nvPr/>
        </p:nvPicPr>
        <p:blipFill>
          <a:blip r:embed="rId5"/>
          <a:stretch/>
        </p:blipFill>
        <p:spPr>
          <a:xfrm>
            <a:off x="460080" y="2783880"/>
            <a:ext cx="2663280" cy="2588040"/>
          </a:xfrm>
          <a:prstGeom prst="rect">
            <a:avLst/>
          </a:prstGeom>
          <a:ln w="0">
            <a:noFill/>
          </a:ln>
        </p:spPr>
      </p:pic>
      <p:sp>
        <p:nvSpPr>
          <p:cNvPr id="274" name="TextBox 15"/>
          <p:cNvSpPr/>
          <p:nvPr/>
        </p:nvSpPr>
        <p:spPr>
          <a:xfrm>
            <a:off x="2617920" y="1321920"/>
            <a:ext cx="187128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split</a:t>
            </a:r>
            <a:endParaRPr lang="en-GB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Box 16"/>
          <p:cNvSpPr/>
          <p:nvPr/>
        </p:nvSpPr>
        <p:spPr>
          <a:xfrm>
            <a:off x="6311880" y="1321920"/>
            <a:ext cx="187128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apply</a:t>
            </a:r>
            <a:endParaRPr lang="en-GB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Box 17"/>
          <p:cNvSpPr/>
          <p:nvPr/>
        </p:nvSpPr>
        <p:spPr>
          <a:xfrm>
            <a:off x="9783360" y="1321920"/>
            <a:ext cx="187128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combine</a:t>
            </a:r>
            <a:endParaRPr lang="en-GB" sz="36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7" name="Straight Arrow Connector 19"/>
          <p:cNvCxnSpPr/>
          <p:nvPr/>
        </p:nvCxnSpPr>
        <p:spPr>
          <a:xfrm flipV="1">
            <a:off x="3287520" y="2783520"/>
            <a:ext cx="649080" cy="7434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cxnSp>
        <p:nvCxnSpPr>
          <p:cNvPr id="278" name="Straight Arrow Connector 20"/>
          <p:cNvCxnSpPr/>
          <p:nvPr/>
        </p:nvCxnSpPr>
        <p:spPr>
          <a:xfrm flipV="1">
            <a:off x="3281400" y="3784320"/>
            <a:ext cx="649080" cy="1134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cxnSp>
        <p:nvCxnSpPr>
          <p:cNvPr id="279" name="Straight Arrow Connector 21"/>
          <p:cNvCxnSpPr/>
          <p:nvPr/>
        </p:nvCxnSpPr>
        <p:spPr>
          <a:xfrm>
            <a:off x="3281760" y="4326480"/>
            <a:ext cx="638280" cy="39708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cxnSp>
        <p:nvCxnSpPr>
          <p:cNvPr id="280" name="Straight Arrow Connector 22"/>
          <p:cNvCxnSpPr/>
          <p:nvPr/>
        </p:nvCxnSpPr>
        <p:spPr>
          <a:xfrm>
            <a:off x="3291840" y="5254200"/>
            <a:ext cx="638640" cy="118800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cxnSp>
        <p:nvCxnSpPr>
          <p:cNvPr id="281" name="Straight Arrow Connector 25"/>
          <p:cNvCxnSpPr/>
          <p:nvPr/>
        </p:nvCxnSpPr>
        <p:spPr>
          <a:xfrm>
            <a:off x="3281400" y="4874760"/>
            <a:ext cx="649080" cy="75492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sp>
        <p:nvSpPr>
          <p:cNvPr id="282" name="TextBox 29"/>
          <p:cNvSpPr/>
          <p:nvPr/>
        </p:nvSpPr>
        <p:spPr>
          <a:xfrm>
            <a:off x="3228840" y="273456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Box 30"/>
          <p:cNvSpPr/>
          <p:nvPr/>
        </p:nvSpPr>
        <p:spPr>
          <a:xfrm>
            <a:off x="3223800" y="3516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Box 31"/>
          <p:cNvSpPr/>
          <p:nvPr/>
        </p:nvSpPr>
        <p:spPr>
          <a:xfrm>
            <a:off x="3223800" y="4020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B1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Box 32"/>
          <p:cNvSpPr/>
          <p:nvPr/>
        </p:nvSpPr>
        <p:spPr>
          <a:xfrm>
            <a:off x="3233520" y="475452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B2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TextBox 33"/>
          <p:cNvSpPr/>
          <p:nvPr/>
        </p:nvSpPr>
        <p:spPr>
          <a:xfrm>
            <a:off x="3233520" y="5244480"/>
            <a:ext cx="646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Right Arrow 40"/>
          <p:cNvSpPr/>
          <p:nvPr/>
        </p:nvSpPr>
        <p:spPr>
          <a:xfrm>
            <a:off x="6996240" y="4089240"/>
            <a:ext cx="502920" cy="85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CH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88" name="TextBox 41"/>
          <p:cNvSpPr/>
          <p:nvPr/>
        </p:nvSpPr>
        <p:spPr>
          <a:xfrm>
            <a:off x="6837120" y="3702960"/>
            <a:ext cx="781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mean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9" name="Straight Arrow Connector 42"/>
          <p:cNvCxnSpPr/>
          <p:nvPr/>
        </p:nvCxnSpPr>
        <p:spPr>
          <a:xfrm>
            <a:off x="9076320" y="2923920"/>
            <a:ext cx="708120" cy="59364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cxnSp>
        <p:nvCxnSpPr>
          <p:cNvPr id="290" name="Straight Arrow Connector 44"/>
          <p:cNvCxnSpPr/>
          <p:nvPr/>
        </p:nvCxnSpPr>
        <p:spPr>
          <a:xfrm>
            <a:off x="9076320" y="3645000"/>
            <a:ext cx="708120" cy="19656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cxnSp>
        <p:nvCxnSpPr>
          <p:cNvPr id="291" name="Straight Arrow Connector 46"/>
          <p:cNvCxnSpPr/>
          <p:nvPr/>
        </p:nvCxnSpPr>
        <p:spPr>
          <a:xfrm flipV="1">
            <a:off x="9065520" y="4205160"/>
            <a:ext cx="718920" cy="21780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cxnSp>
        <p:nvCxnSpPr>
          <p:cNvPr id="292" name="Straight Arrow Connector 48"/>
          <p:cNvCxnSpPr/>
          <p:nvPr/>
        </p:nvCxnSpPr>
        <p:spPr>
          <a:xfrm flipV="1">
            <a:off x="9076320" y="4421880"/>
            <a:ext cx="708120" cy="70848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cxnSp>
        <p:nvCxnSpPr>
          <p:cNvPr id="293" name="Straight Arrow Connector 50"/>
          <p:cNvCxnSpPr/>
          <p:nvPr/>
        </p:nvCxnSpPr>
        <p:spPr>
          <a:xfrm flipV="1">
            <a:off x="9076320" y="4775400"/>
            <a:ext cx="708120" cy="116424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sp>
        <p:nvSpPr>
          <p:cNvPr id="294" name="TextBox 7"/>
          <p:cNvSpPr/>
          <p:nvPr/>
        </p:nvSpPr>
        <p:spPr>
          <a:xfrm>
            <a:off x="515520" y="293760"/>
            <a:ext cx="111600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lang="en-CH" sz="28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lang="en-CH" sz="2800" b="0" strike="noStrike" spc="-1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[‘response_time’].mean()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36F1A3A-6B31-418F-A5AC-89E913982BBC}" type="slidenum">
              <a:rPr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6" name="Picture 14"/>
          <p:cNvPicPr/>
          <p:nvPr/>
        </p:nvPicPr>
        <p:blipFill>
          <a:blip r:embed="rId2"/>
          <a:stretch/>
        </p:blipFill>
        <p:spPr>
          <a:xfrm>
            <a:off x="1775520" y="2645640"/>
            <a:ext cx="3398400" cy="3302640"/>
          </a:xfrm>
          <a:prstGeom prst="rect">
            <a:avLst/>
          </a:prstGeom>
          <a:ln w="0">
            <a:noFill/>
          </a:ln>
        </p:spPr>
      </p:pic>
      <p:sp>
        <p:nvSpPr>
          <p:cNvPr id="297" name="TextBox 15"/>
          <p:cNvSpPr/>
          <p:nvPr/>
        </p:nvSpPr>
        <p:spPr>
          <a:xfrm>
            <a:off x="9984600" y="476640"/>
            <a:ext cx="187128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split</a:t>
            </a:r>
            <a:endParaRPr lang="en-GB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extBox 16"/>
          <p:cNvSpPr/>
          <p:nvPr/>
        </p:nvSpPr>
        <p:spPr>
          <a:xfrm>
            <a:off x="9984600" y="1214280"/>
            <a:ext cx="1871280" cy="63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apply</a:t>
            </a:r>
            <a:endParaRPr lang="en-GB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Box 17"/>
          <p:cNvSpPr/>
          <p:nvPr/>
        </p:nvSpPr>
        <p:spPr>
          <a:xfrm>
            <a:off x="9987480" y="2017440"/>
            <a:ext cx="1871280" cy="638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combine</a:t>
            </a:r>
            <a:endParaRPr lang="en-GB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Box 1"/>
          <p:cNvSpPr/>
          <p:nvPr/>
        </p:nvSpPr>
        <p:spPr>
          <a:xfrm>
            <a:off x="515520" y="325800"/>
            <a:ext cx="11160000" cy="179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data.pivot_table(</a:t>
            </a:r>
            <a:br>
              <a:rPr sz="2800"/>
            </a:br>
            <a:r>
              <a:rPr lang="en-US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lang="en-US" sz="28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index='condition_id', columns='response'</a:t>
            </a:r>
            <a:r>
              <a:rPr lang="en-US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, 	</a:t>
            </a:r>
            <a:r>
              <a:rPr lang="en-US" sz="2800" b="0" strike="noStrike" spc="-1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values='response_time', aggfunc='mean',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Picture 2"/>
          <p:cNvPicPr/>
          <p:nvPr/>
        </p:nvPicPr>
        <p:blipFill>
          <a:blip r:embed="rId3"/>
          <a:stretch/>
        </p:blipFill>
        <p:spPr>
          <a:xfrm>
            <a:off x="6966000" y="3065400"/>
            <a:ext cx="2373840" cy="2462760"/>
          </a:xfrm>
          <a:prstGeom prst="rect">
            <a:avLst/>
          </a:prstGeom>
          <a:ln w="0">
            <a:noFill/>
          </a:ln>
        </p:spPr>
      </p:pic>
      <p:sp>
        <p:nvSpPr>
          <p:cNvPr id="302" name="Right Arrow 6"/>
          <p:cNvSpPr/>
          <p:nvPr/>
        </p:nvSpPr>
        <p:spPr>
          <a:xfrm>
            <a:off x="5818320" y="3867120"/>
            <a:ext cx="502920" cy="85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CH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96FD529-0E26-4234-9BB9-073391C5E99C}" type="slidenum">
              <a:rPr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7"/>
          <p:cNvSpPr/>
          <p:nvPr/>
        </p:nvSpPr>
        <p:spPr>
          <a:xfrm>
            <a:off x="7428240" y="205920"/>
            <a:ext cx="4537800" cy="989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304" name="PlaceHolder 1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Compute summary statistics for the neural data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Submit a PR for Issue #3 on</a:t>
            </a:r>
            <a:br>
              <a:rPr sz="2800" dirty="0"/>
            </a:br>
            <a:r>
              <a:rPr lang="en-US" sz="2800" b="0" strike="noStrike" spc="-1" dirty="0" err="1">
                <a:solidFill>
                  <a:srgbClr val="000000"/>
                </a:solidFill>
                <a:latin typeface="Consolas"/>
              </a:rPr>
              <a:t>git.aspp.school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/>
              </a:rPr>
              <a:t>/ASPP/2025-plovdiv-data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TextBox 8"/>
          <p:cNvSpPr/>
          <p:nvPr/>
        </p:nvSpPr>
        <p:spPr>
          <a:xfrm>
            <a:off x="7930800" y="22464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8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Graphic 10"/>
          <p:cNvPicPr/>
          <p:nvPr/>
        </p:nvPicPr>
        <p:blipFill>
          <a:blip r:embed="rId2"/>
          <a:stretch/>
        </p:blipFill>
        <p:spPr>
          <a:xfrm>
            <a:off x="7474680" y="273960"/>
            <a:ext cx="693360" cy="5544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12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exercises/</a:t>
            </a:r>
            <a:br>
              <a:rPr sz="1400"/>
            </a:b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tabular_split_apply_combine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6897600" cy="95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67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4400"/>
            </a:b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3BD9869-66E3-48E3-908E-A0FE51EF2ED7}" type="slidenum">
              <a:rPr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7"/>
          <p:cNvSpPr/>
          <p:nvPr/>
        </p:nvSpPr>
        <p:spPr>
          <a:xfrm>
            <a:off x="7428240" y="205920"/>
            <a:ext cx="4537800" cy="989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311" name="PlaceHolder 1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Compute some summary tables for the WHO tuberculosis data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dt" idx="3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TextBox 8"/>
          <p:cNvSpPr/>
          <p:nvPr/>
        </p:nvSpPr>
        <p:spPr>
          <a:xfrm>
            <a:off x="7930800" y="22464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8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Graphic 10"/>
          <p:cNvPicPr/>
          <p:nvPr/>
        </p:nvPicPr>
        <p:blipFill>
          <a:blip r:embed="rId2"/>
          <a:stretch/>
        </p:blipFill>
        <p:spPr>
          <a:xfrm>
            <a:off x="7474680" y="273960"/>
            <a:ext cx="693360" cy="554400"/>
          </a:xfrm>
          <a:prstGeom prst="rect">
            <a:avLst/>
          </a:prstGeom>
          <a:ln w="0">
            <a:noFill/>
          </a:ln>
        </p:spPr>
      </p:pic>
      <p:sp>
        <p:nvSpPr>
          <p:cNvPr id="315" name="TextBox 12"/>
          <p:cNvSpPr/>
          <p:nvPr/>
        </p:nvSpPr>
        <p:spPr>
          <a:xfrm>
            <a:off x="8301960" y="542880"/>
            <a:ext cx="3481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exercises/tuberculosis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title"/>
          </p:nvPr>
        </p:nvSpPr>
        <p:spPr>
          <a:xfrm>
            <a:off x="346680" y="365040"/>
            <a:ext cx="5892120" cy="95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67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000000"/>
                </a:solidFill>
                <a:latin typeface="Calibri Light"/>
              </a:rPr>
              <a:t>Hands-on</a:t>
            </a:r>
            <a:br>
              <a:rPr sz="4400"/>
            </a:b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Picture 6"/>
          <p:cNvPicPr/>
          <p:nvPr/>
        </p:nvPicPr>
        <p:blipFill>
          <a:blip r:embed="rId3"/>
          <a:stretch/>
        </p:blipFill>
        <p:spPr>
          <a:xfrm>
            <a:off x="1559520" y="2781000"/>
            <a:ext cx="8915400" cy="2879280"/>
          </a:xfrm>
          <a:prstGeom prst="rect">
            <a:avLst/>
          </a:prstGeom>
          <a:ln w="0">
            <a:noFill/>
          </a:ln>
        </p:spPr>
      </p:pic>
      <p:sp>
        <p:nvSpPr>
          <p:cNvPr id="318" name="TextBox 9"/>
          <p:cNvSpPr/>
          <p:nvPr/>
        </p:nvSpPr>
        <p:spPr>
          <a:xfrm>
            <a:off x="4223880" y="2137320"/>
            <a:ext cx="79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Males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Box 11"/>
          <p:cNvSpPr/>
          <p:nvPr/>
        </p:nvSpPr>
        <p:spPr>
          <a:xfrm>
            <a:off x="5026320" y="2137320"/>
            <a:ext cx="1515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15-24 years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0" name="Straight Arrow Connector 13"/>
          <p:cNvCxnSpPr>
            <a:stCxn id="318" idx="2"/>
          </p:cNvCxnSpPr>
          <p:nvPr/>
        </p:nvCxnSpPr>
        <p:spPr>
          <a:xfrm>
            <a:off x="4619160" y="2501280"/>
            <a:ext cx="253440" cy="35244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21" name="Straight Arrow Connector 14"/>
          <p:cNvCxnSpPr/>
          <p:nvPr/>
        </p:nvCxnSpPr>
        <p:spPr>
          <a:xfrm flipH="1">
            <a:off x="5159880" y="2423160"/>
            <a:ext cx="240120" cy="43056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52D6373-06AF-46B1-8EE4-858C6F760253}" type="slidenum">
              <a:rPr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52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5400" b="0" strike="noStrike" spc="-1">
                <a:solidFill>
                  <a:srgbClr val="000000"/>
                </a:solidFill>
                <a:latin typeface="Calibri Light"/>
              </a:rPr>
              <a:t>Tidy Data</a:t>
            </a:r>
            <a:endParaRPr lang="en-GB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046C26B-0616-49BB-B834-E8FAC4E0F46E}" type="slidenum">
              <a:rPr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74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Same data, different organization</a:t>
            </a:r>
            <a:br>
              <a:rPr sz="4400"/>
            </a:b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Which one is best for data analysis?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6" name="Picture 6"/>
          <p:cNvPicPr/>
          <p:nvPr/>
        </p:nvPicPr>
        <p:blipFill>
          <a:blip r:embed="rId2"/>
          <a:stretch/>
        </p:blipFill>
        <p:spPr>
          <a:xfrm>
            <a:off x="6527880" y="3078000"/>
            <a:ext cx="4367880" cy="1510200"/>
          </a:xfrm>
          <a:prstGeom prst="rect">
            <a:avLst/>
          </a:prstGeom>
          <a:ln w="0">
            <a:noFill/>
          </a:ln>
        </p:spPr>
      </p:pic>
      <p:pic>
        <p:nvPicPr>
          <p:cNvPr id="327" name="Picture 7"/>
          <p:cNvPicPr/>
          <p:nvPr/>
        </p:nvPicPr>
        <p:blipFill>
          <a:blip r:embed="rId3"/>
          <a:stretch/>
        </p:blipFill>
        <p:spPr>
          <a:xfrm>
            <a:off x="551520" y="2119320"/>
            <a:ext cx="5383800" cy="1256400"/>
          </a:xfrm>
          <a:prstGeom prst="rect">
            <a:avLst/>
          </a:prstGeom>
          <a:ln w="0">
            <a:noFill/>
          </a:ln>
        </p:spPr>
      </p:pic>
      <p:pic>
        <p:nvPicPr>
          <p:cNvPr id="328" name="Picture 8"/>
          <p:cNvPicPr/>
          <p:nvPr/>
        </p:nvPicPr>
        <p:blipFill>
          <a:blip r:embed="rId4"/>
          <a:stretch/>
        </p:blipFill>
        <p:spPr>
          <a:xfrm>
            <a:off x="2927520" y="3944160"/>
            <a:ext cx="2919960" cy="2272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01501DD-96AF-4829-8062-80F93C36AC70}" type="slidenum">
              <a:rPr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74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Same data, different organization</a:t>
            </a:r>
            <a:br>
              <a:rPr sz="4400"/>
            </a:b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Which one is best for data analysis?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dt" idx="4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31" name="Picture 6"/>
          <p:cNvPicPr/>
          <p:nvPr/>
        </p:nvPicPr>
        <p:blipFill>
          <a:blip r:embed="rId2"/>
          <a:stretch/>
        </p:blipFill>
        <p:spPr>
          <a:xfrm>
            <a:off x="6527880" y="3078000"/>
            <a:ext cx="4367880" cy="1510200"/>
          </a:xfrm>
          <a:prstGeom prst="rect">
            <a:avLst/>
          </a:prstGeom>
          <a:ln w="0">
            <a:noFill/>
          </a:ln>
        </p:spPr>
      </p:pic>
      <p:pic>
        <p:nvPicPr>
          <p:cNvPr id="332" name="Picture 7"/>
          <p:cNvPicPr/>
          <p:nvPr/>
        </p:nvPicPr>
        <p:blipFill>
          <a:blip r:embed="rId3"/>
          <a:stretch/>
        </p:blipFill>
        <p:spPr>
          <a:xfrm>
            <a:off x="551520" y="2119320"/>
            <a:ext cx="5383800" cy="1256400"/>
          </a:xfrm>
          <a:prstGeom prst="rect">
            <a:avLst/>
          </a:prstGeom>
          <a:ln w="0">
            <a:noFill/>
          </a:ln>
        </p:spPr>
      </p:pic>
      <p:pic>
        <p:nvPicPr>
          <p:cNvPr id="333" name="Picture 8"/>
          <p:cNvPicPr/>
          <p:nvPr/>
        </p:nvPicPr>
        <p:blipFill>
          <a:blip r:embed="rId4"/>
          <a:stretch/>
        </p:blipFill>
        <p:spPr>
          <a:xfrm>
            <a:off x="2927520" y="3944160"/>
            <a:ext cx="2919960" cy="2272320"/>
          </a:xfrm>
          <a:prstGeom prst="rect">
            <a:avLst/>
          </a:prstGeom>
          <a:ln w="0">
            <a:noFill/>
          </a:ln>
        </p:spPr>
      </p:pic>
      <p:sp>
        <p:nvSpPr>
          <p:cNvPr id="334" name="TextBox 2"/>
          <p:cNvSpPr/>
          <p:nvPr/>
        </p:nvSpPr>
        <p:spPr>
          <a:xfrm>
            <a:off x="3048120" y="1772640"/>
            <a:ext cx="5711040" cy="2283840"/>
          </a:xfrm>
          <a:custGeom>
            <a:avLst/>
            <a:gdLst>
              <a:gd name="textAreaLeft" fmla="*/ 0 w 5711040"/>
              <a:gd name="textAreaRight" fmla="*/ 5712120 w 5711040"/>
              <a:gd name="textAreaTop" fmla="*/ 0 h 2283840"/>
              <a:gd name="textAreaBottom" fmla="*/ 2284920 h 2283840"/>
            </a:gdLst>
            <a:ahLst/>
            <a:cxnLst/>
            <a:rect l="textAreaLeft" t="textAreaTop" r="textAreaRight" b="textAreaBottom"/>
            <a:pathLst>
              <a:path w="5712296" h="2308324" fill="none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What do we want?</a:t>
            </a:r>
            <a:endParaRPr lang="en-GB" sz="3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H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We want data to be in a natural format, such that data analysis is easy</a:t>
            </a:r>
            <a:endParaRPr lang="en-GB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BD73D36-DDEF-4ADB-8897-9C7398026B28}" type="slidenum">
              <a:rPr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Tidy data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337" name="Table 8"/>
          <p:cNvGraphicFramePr/>
          <p:nvPr/>
        </p:nvGraphicFramePr>
        <p:xfrm>
          <a:off x="2905200" y="2988000"/>
          <a:ext cx="6120000" cy="1752480"/>
        </p:xfrm>
        <a:graphic>
          <a:graphicData uri="http://schemas.openxmlformats.org/drawingml/2006/table">
            <a:tbl>
              <a:tblPr/>
              <a:tblGrid>
                <a:gridCol w="12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Subject ID 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Condition ID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Trial nr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Response time (ms)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Response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8" name="TextBox 10"/>
          <p:cNvSpPr/>
          <p:nvPr/>
        </p:nvSpPr>
        <p:spPr>
          <a:xfrm>
            <a:off x="2764080" y="2329560"/>
            <a:ext cx="6401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2800" b="1" strike="noStrike" spc="-1">
                <a:solidFill>
                  <a:schemeClr val="accent6"/>
                </a:solidFill>
                <a:latin typeface="Calibri"/>
                <a:ea typeface="DejaVu Sans"/>
              </a:rPr>
              <a:t>Variables (or features, attributes)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Box 11"/>
          <p:cNvSpPr/>
          <p:nvPr/>
        </p:nvSpPr>
        <p:spPr>
          <a:xfrm rot="16200000">
            <a:off x="707760" y="3470400"/>
            <a:ext cx="2374200" cy="94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2800" b="1" strike="noStrike" spc="-1">
                <a:solidFill>
                  <a:schemeClr val="accent5"/>
                </a:solidFill>
                <a:latin typeface="Calibri"/>
                <a:ea typeface="DejaVu Sans"/>
              </a:rPr>
              <a:t>Observations (or samples)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Box 12"/>
          <p:cNvSpPr/>
          <p:nvPr/>
        </p:nvSpPr>
        <p:spPr>
          <a:xfrm>
            <a:off x="4223880" y="311400"/>
            <a:ext cx="6551640" cy="1918080"/>
          </a:xfrm>
          <a:custGeom>
            <a:avLst/>
            <a:gdLst>
              <a:gd name="textAreaLeft" fmla="*/ 0 w 6551640"/>
              <a:gd name="textAreaRight" fmla="*/ 6552720 w 6551640"/>
              <a:gd name="textAreaTop" fmla="*/ 0 h 1918080"/>
              <a:gd name="textAreaBottom" fmla="*/ 1919160 h 1918080"/>
            </a:gdLst>
            <a:ahLst/>
            <a:cxnLst/>
            <a:rect l="textAreaLeft" t="textAreaTop" r="textAreaRight" b="textAreaBottom"/>
            <a:pathLst>
              <a:path w="6552728" h="1569660" fill="none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w="6552728" h="1569660" stroke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MR10"/>
                <a:ea typeface="DejaVu Sans"/>
              </a:rPr>
              <a:t>In tidy data: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MR10"/>
                <a:ea typeface="DejaVu Sans"/>
              </a:rPr>
              <a:t>1. Each variable forms a column</a:t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MR10"/>
                <a:ea typeface="DejaVu Sans"/>
              </a:rPr>
              <a:t>2. Each observation forms a row</a:t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MR10"/>
                <a:ea typeface="DejaVu Sans"/>
              </a:rPr>
              <a:t>3. Each type of observational unit forms a table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TextBox 13"/>
          <p:cNvSpPr/>
          <p:nvPr/>
        </p:nvSpPr>
        <p:spPr>
          <a:xfrm>
            <a:off x="1050120" y="5146560"/>
            <a:ext cx="29368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1" strike="noStrike" spc="-1">
                <a:solidFill>
                  <a:schemeClr val="accent5">
                    <a:lumMod val="75000"/>
                  </a:schemeClr>
                </a:solidFill>
                <a:latin typeface="Calibri"/>
                <a:ea typeface="DejaVu Sans"/>
              </a:rPr>
              <a:t>Observations</a:t>
            </a: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increase when new units (dates, subjects, …) are measured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Box 9"/>
          <p:cNvSpPr/>
          <p:nvPr/>
        </p:nvSpPr>
        <p:spPr>
          <a:xfrm>
            <a:off x="9388800" y="2387880"/>
            <a:ext cx="239508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1" strike="noStrike" spc="-1">
                <a:solidFill>
                  <a:schemeClr val="accent6"/>
                </a:solidFill>
                <a:latin typeface="Calibri"/>
                <a:ea typeface="DejaVu Sans"/>
              </a:rPr>
              <a:t>Variables</a:t>
            </a: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increase when new types of measurements are introduced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C6D46BC-DEEE-4A0B-825D-D7A6CBB007B4}" type="slidenum">
              <a:rPr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What is tabular data?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44" name="Table 6"/>
          <p:cNvGraphicFramePr/>
          <p:nvPr/>
        </p:nvGraphicFramePr>
        <p:xfrm>
          <a:off x="1841400" y="2421000"/>
          <a:ext cx="8528400" cy="1478160"/>
        </p:xfrm>
        <a:graphic>
          <a:graphicData uri="http://schemas.openxmlformats.org/drawingml/2006/table">
            <a:tbl>
              <a:tblPr/>
              <a:tblGrid>
                <a:gridCol w="170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4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Date (index)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Wind speed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Wind direction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Rain fall (mm)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Hours of sun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7.3.2024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7.1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N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0.0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10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8.3.2024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NW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2.1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9.3.2024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1.1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0.3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5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5" name="Table 2"/>
          <p:cNvGraphicFramePr/>
          <p:nvPr/>
        </p:nvGraphicFramePr>
        <p:xfrm>
          <a:off x="1833480" y="4343400"/>
          <a:ext cx="8528400" cy="1752480"/>
        </p:xfrm>
        <a:graphic>
          <a:graphicData uri="http://schemas.openxmlformats.org/drawingml/2006/table">
            <a:tbl>
              <a:tblPr/>
              <a:tblGrid>
                <a:gridCol w="170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Subject ID (index)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Condition ID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Presentation nr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Response time (ms)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Response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28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VM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732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41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RIGHT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PB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665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73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H" sz="18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LEFT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6" name="TextBox 7"/>
          <p:cNvSpPr/>
          <p:nvPr/>
        </p:nvSpPr>
        <p:spPr>
          <a:xfrm>
            <a:off x="695520" y="998280"/>
            <a:ext cx="2735280" cy="11869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Column and rows have meaningful labels (indices) that are attached to the data for each operation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78CBEE-3E89-412F-BB4D-E2C443BD6740}" type="slidenum">
              <a:rPr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Hands-on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TextBox 13"/>
          <p:cNvSpPr/>
          <p:nvPr/>
        </p:nvSpPr>
        <p:spPr>
          <a:xfrm>
            <a:off x="386280" y="850680"/>
            <a:ext cx="597564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Identify variables, observations, and values. What would a tidy version look like?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Rectangle 1"/>
          <p:cNvSpPr/>
          <p:nvPr/>
        </p:nvSpPr>
        <p:spPr>
          <a:xfrm>
            <a:off x="11052360" y="205920"/>
            <a:ext cx="826920" cy="701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347" name="Graphic 11"/>
          <p:cNvPicPr/>
          <p:nvPr/>
        </p:nvPicPr>
        <p:blipFill>
          <a:blip r:embed="rId2"/>
          <a:stretch/>
        </p:blipFill>
        <p:spPr>
          <a:xfrm>
            <a:off x="11119320" y="279720"/>
            <a:ext cx="693360" cy="554400"/>
          </a:xfrm>
          <a:prstGeom prst="rect">
            <a:avLst/>
          </a:prstGeom>
          <a:ln w="0">
            <a:noFill/>
          </a:ln>
        </p:spPr>
      </p:pic>
      <p:pic>
        <p:nvPicPr>
          <p:cNvPr id="348" name="Picture 12"/>
          <p:cNvPicPr/>
          <p:nvPr/>
        </p:nvPicPr>
        <p:blipFill>
          <a:blip r:embed="rId3"/>
          <a:stretch/>
        </p:blipFill>
        <p:spPr>
          <a:xfrm>
            <a:off x="318600" y="2106360"/>
            <a:ext cx="7771320" cy="3674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288ABFD-FD63-4233-9C91-4F7E41FEEB6A}" type="slidenum">
              <a:rPr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Hands-on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dt" idx="4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51" name="Picture 7"/>
          <p:cNvPicPr/>
          <p:nvPr/>
        </p:nvPicPr>
        <p:blipFill>
          <a:blip r:embed="rId2"/>
          <a:stretch/>
        </p:blipFill>
        <p:spPr>
          <a:xfrm>
            <a:off x="318600" y="2106360"/>
            <a:ext cx="7771320" cy="3674520"/>
          </a:xfrm>
          <a:prstGeom prst="rect">
            <a:avLst/>
          </a:prstGeom>
          <a:ln w="0">
            <a:noFill/>
          </a:ln>
        </p:spPr>
      </p:pic>
      <p:sp>
        <p:nvSpPr>
          <p:cNvPr id="352" name="TextBox 13"/>
          <p:cNvSpPr/>
          <p:nvPr/>
        </p:nvSpPr>
        <p:spPr>
          <a:xfrm>
            <a:off x="386280" y="850680"/>
            <a:ext cx="597564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Identify variables, observations, and values. What would a tidy version look like?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Picture 14"/>
          <p:cNvPicPr/>
          <p:nvPr/>
        </p:nvPicPr>
        <p:blipFill>
          <a:blip r:embed="rId3"/>
          <a:stretch/>
        </p:blipFill>
        <p:spPr>
          <a:xfrm>
            <a:off x="8256240" y="2106360"/>
            <a:ext cx="3475800" cy="3265920"/>
          </a:xfrm>
          <a:prstGeom prst="rect">
            <a:avLst/>
          </a:prstGeom>
          <a:ln w="0">
            <a:noFill/>
          </a:ln>
        </p:spPr>
      </p:pic>
      <p:sp>
        <p:nvSpPr>
          <p:cNvPr id="354" name="Rectangle 1"/>
          <p:cNvSpPr/>
          <p:nvPr/>
        </p:nvSpPr>
        <p:spPr>
          <a:xfrm>
            <a:off x="11052360" y="205920"/>
            <a:ext cx="826920" cy="701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355" name="Graphic 11"/>
          <p:cNvPicPr/>
          <p:nvPr/>
        </p:nvPicPr>
        <p:blipFill>
          <a:blip r:embed="rId4"/>
          <a:stretch/>
        </p:blipFill>
        <p:spPr>
          <a:xfrm>
            <a:off x="11119320" y="279720"/>
            <a:ext cx="693360" cy="5544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0BF38CE-F080-42A9-93DD-58DBF8548E7A}" type="slidenum"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Messy data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TextBox 6"/>
          <p:cNvSpPr/>
          <p:nvPr/>
        </p:nvSpPr>
        <p:spPr>
          <a:xfrm>
            <a:off x="6879600" y="244080"/>
            <a:ext cx="4895640" cy="1552680"/>
          </a:xfrm>
          <a:prstGeom prst="rect">
            <a:avLst/>
          </a:prstGeom>
          <a:solidFill>
            <a:srgbClr val="F20000">
              <a:alpha val="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Baskerville"/>
                <a:ea typeface="Baskerville"/>
              </a:rPr>
              <a:t>“Tidy datasets are all alike but every messy dataset is messy in its own way” </a:t>
            </a:r>
            <a:br>
              <a:rPr sz="2400"/>
            </a:br>
            <a:r>
              <a:rPr lang="en-US" sz="2400" b="0" i="1" strike="noStrike" spc="-1">
                <a:solidFill>
                  <a:srgbClr val="000000"/>
                </a:solidFill>
                <a:latin typeface="Baskerville"/>
                <a:ea typeface="Baskerville"/>
              </a:rPr>
              <a:t>– Hadley Wickham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Picture 8"/>
          <p:cNvPicPr/>
          <p:nvPr/>
        </p:nvPicPr>
        <p:blipFill>
          <a:blip r:embed="rId2"/>
          <a:stretch/>
        </p:blipFill>
        <p:spPr>
          <a:xfrm>
            <a:off x="3647880" y="4149000"/>
            <a:ext cx="2076480" cy="1685160"/>
          </a:xfrm>
          <a:prstGeom prst="rect">
            <a:avLst/>
          </a:prstGeom>
          <a:ln w="0">
            <a:noFill/>
          </a:ln>
        </p:spPr>
      </p:pic>
      <p:sp>
        <p:nvSpPr>
          <p:cNvPr id="360" name="TextBox 9"/>
          <p:cNvSpPr/>
          <p:nvPr/>
        </p:nvSpPr>
        <p:spPr>
          <a:xfrm>
            <a:off x="3594600" y="2889360"/>
            <a:ext cx="17272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Column headers are values, not variable names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Box 10"/>
          <p:cNvSpPr/>
          <p:nvPr/>
        </p:nvSpPr>
        <p:spPr>
          <a:xfrm>
            <a:off x="5254200" y="318240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4000" b="0" strike="noStrike" spc="-1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Picture 11"/>
          <p:cNvPicPr/>
          <p:nvPr/>
        </p:nvPicPr>
        <p:blipFill>
          <a:blip r:embed="rId3"/>
          <a:stretch/>
        </p:blipFill>
        <p:spPr>
          <a:xfrm>
            <a:off x="565200" y="2919600"/>
            <a:ext cx="2524320" cy="2351520"/>
          </a:xfrm>
          <a:prstGeom prst="rect">
            <a:avLst/>
          </a:prstGeom>
          <a:ln w="0">
            <a:noFill/>
          </a:ln>
        </p:spPr>
      </p:pic>
      <p:sp>
        <p:nvSpPr>
          <p:cNvPr id="363" name="TextBox 12"/>
          <p:cNvSpPr/>
          <p:nvPr/>
        </p:nvSpPr>
        <p:spPr>
          <a:xfrm>
            <a:off x="542880" y="1756440"/>
            <a:ext cx="19519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Variables are stored in both rows and columns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Box 13"/>
          <p:cNvSpPr/>
          <p:nvPr/>
        </p:nvSpPr>
        <p:spPr>
          <a:xfrm>
            <a:off x="2376720" y="201204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4000" b="0" strike="noStrike" spc="-1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Picture 14"/>
          <p:cNvPicPr/>
          <p:nvPr/>
        </p:nvPicPr>
        <p:blipFill>
          <a:blip r:embed="rId4"/>
          <a:stretch/>
        </p:blipFill>
        <p:spPr>
          <a:xfrm>
            <a:off x="9230040" y="3901320"/>
            <a:ext cx="2233080" cy="2172600"/>
          </a:xfrm>
          <a:prstGeom prst="rect">
            <a:avLst/>
          </a:prstGeom>
          <a:ln w="0">
            <a:noFill/>
          </a:ln>
        </p:spPr>
      </p:pic>
      <p:sp>
        <p:nvSpPr>
          <p:cNvPr id="366" name="TextBox 15"/>
          <p:cNvSpPr/>
          <p:nvPr/>
        </p:nvSpPr>
        <p:spPr>
          <a:xfrm>
            <a:off x="9227880" y="2710440"/>
            <a:ext cx="19072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Multiple variables are stored in one column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Box 16"/>
          <p:cNvSpPr/>
          <p:nvPr/>
        </p:nvSpPr>
        <p:spPr>
          <a:xfrm>
            <a:off x="11044800" y="287928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4000" b="0" strike="noStrike" spc="-1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TextBox 17"/>
          <p:cNvSpPr/>
          <p:nvPr/>
        </p:nvSpPr>
        <p:spPr>
          <a:xfrm>
            <a:off x="6187320" y="1749600"/>
            <a:ext cx="17272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Some variables are stored in the file names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Box 18"/>
          <p:cNvSpPr/>
          <p:nvPr/>
        </p:nvSpPr>
        <p:spPr>
          <a:xfrm>
            <a:off x="7915320" y="188424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4000" b="0" strike="noStrike" spc="-1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Box 20"/>
          <p:cNvSpPr/>
          <p:nvPr/>
        </p:nvSpPr>
        <p:spPr>
          <a:xfrm>
            <a:off x="6187320" y="2890440"/>
            <a:ext cx="2689560" cy="1063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2024-01_prices_DE.csv</a:t>
            </a:r>
            <a:br>
              <a:rPr sz="1600"/>
            </a:b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2024-01_prices_FR.csv</a:t>
            </a:r>
            <a:br>
              <a:rPr sz="1600"/>
            </a:b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2024-02_prices_DE.csv</a:t>
            </a:r>
            <a:br>
              <a:rPr sz="1600"/>
            </a:b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2024-02_prices_FR.csv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5F14098-DE80-42A9-A97C-0BA72C3D7677}" type="slidenum"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00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82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The life-changing magic of tidying up data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Pivoting – we know this one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dt" idx="4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4" name="Picture 6" descr="Image"/>
          <p:cNvPicPr/>
          <p:nvPr/>
        </p:nvPicPr>
        <p:blipFill>
          <a:blip r:embed="rId2"/>
          <a:srcRect l="13464" r="8349"/>
          <a:stretch/>
        </p:blipFill>
        <p:spPr>
          <a:xfrm>
            <a:off x="9264240" y="588240"/>
            <a:ext cx="2720880" cy="3480120"/>
          </a:xfrm>
          <a:prstGeom prst="rect">
            <a:avLst/>
          </a:prstGeom>
          <a:ln w="0">
            <a:noFill/>
          </a:ln>
        </p:spPr>
      </p:pic>
      <p:sp>
        <p:nvSpPr>
          <p:cNvPr id="375" name="TextBox 7"/>
          <p:cNvSpPr/>
          <p:nvPr/>
        </p:nvSpPr>
        <p:spPr>
          <a:xfrm>
            <a:off x="3180600" y="5094360"/>
            <a:ext cx="6263640" cy="1186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df.pivot_table(</a:t>
            </a:r>
            <a:br>
              <a:rPr sz="1800"/>
            </a:b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index=['city', 'date'], columns='type’, </a:t>
            </a:r>
            <a:br>
              <a:rPr sz="1800"/>
            </a:b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	values='temperature', aggfunc='max’,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Picture 6"/>
          <p:cNvPicPr/>
          <p:nvPr/>
        </p:nvPicPr>
        <p:blipFill>
          <a:blip r:embed="rId3"/>
          <a:stretch/>
        </p:blipFill>
        <p:spPr>
          <a:xfrm>
            <a:off x="882720" y="2480760"/>
            <a:ext cx="2524320" cy="2351520"/>
          </a:xfrm>
          <a:prstGeom prst="rect">
            <a:avLst/>
          </a:prstGeom>
          <a:ln w="0">
            <a:noFill/>
          </a:ln>
        </p:spPr>
      </p:pic>
      <p:pic>
        <p:nvPicPr>
          <p:cNvPr id="377" name="Picture 10"/>
          <p:cNvPicPr/>
          <p:nvPr/>
        </p:nvPicPr>
        <p:blipFill>
          <a:blip r:embed="rId4"/>
          <a:stretch/>
        </p:blipFill>
        <p:spPr>
          <a:xfrm>
            <a:off x="6022800" y="2629440"/>
            <a:ext cx="2552400" cy="1824480"/>
          </a:xfrm>
          <a:prstGeom prst="rect">
            <a:avLst/>
          </a:prstGeom>
          <a:ln w="0">
            <a:noFill/>
          </a:ln>
        </p:spPr>
      </p:pic>
      <p:sp>
        <p:nvSpPr>
          <p:cNvPr id="378" name="TextBox 11"/>
          <p:cNvSpPr/>
          <p:nvPr/>
        </p:nvSpPr>
        <p:spPr>
          <a:xfrm>
            <a:off x="3800880" y="2127600"/>
            <a:ext cx="2301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“type” column is storing variable names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Right Arrow 13"/>
          <p:cNvSpPr/>
          <p:nvPr/>
        </p:nvSpPr>
        <p:spPr>
          <a:xfrm>
            <a:off x="3945960" y="3754800"/>
            <a:ext cx="1768320" cy="43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CH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80" name="TextBox 14"/>
          <p:cNvSpPr/>
          <p:nvPr/>
        </p:nvSpPr>
        <p:spPr>
          <a:xfrm>
            <a:off x="3963600" y="3465000"/>
            <a:ext cx="1665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pivot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Box 8"/>
          <p:cNvSpPr/>
          <p:nvPr/>
        </p:nvSpPr>
        <p:spPr>
          <a:xfrm>
            <a:off x="6018120" y="216180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4000" b="0" strike="noStrike" spc="-1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FC645A4-1949-459B-BB9B-71BF4BC0CF7F}" type="slidenum">
              <a:rPr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icture 4" descr="Image"/>
          <p:cNvPicPr/>
          <p:nvPr/>
        </p:nvPicPr>
        <p:blipFill>
          <a:blip r:embed="rId2"/>
          <a:srcRect l="16022" r="5951"/>
          <a:stretch/>
        </p:blipFill>
        <p:spPr>
          <a:xfrm>
            <a:off x="9262800" y="581040"/>
            <a:ext cx="2720880" cy="3487320"/>
          </a:xfrm>
          <a:prstGeom prst="rect">
            <a:avLst/>
          </a:prstGeom>
          <a:ln w="0">
            <a:noFill/>
          </a:ln>
        </p:spPr>
      </p:pic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00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82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The life-changing magic of tidying up data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Melting – it’s kind of the opposite of pivoting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6" name="Picture 8"/>
          <p:cNvPicPr/>
          <p:nvPr/>
        </p:nvPicPr>
        <p:blipFill>
          <a:blip r:embed="rId3"/>
          <a:stretch/>
        </p:blipFill>
        <p:spPr>
          <a:xfrm>
            <a:off x="1503000" y="2860200"/>
            <a:ext cx="2076480" cy="168516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9"/>
          <p:cNvPicPr/>
          <p:nvPr/>
        </p:nvPicPr>
        <p:blipFill>
          <a:blip r:embed="rId4"/>
          <a:stretch/>
        </p:blipFill>
        <p:spPr>
          <a:xfrm>
            <a:off x="5969880" y="2067120"/>
            <a:ext cx="2869560" cy="2989800"/>
          </a:xfrm>
          <a:prstGeom prst="rect">
            <a:avLst/>
          </a:prstGeom>
          <a:ln w="0">
            <a:noFill/>
          </a:ln>
        </p:spPr>
      </p:pic>
      <p:sp>
        <p:nvSpPr>
          <p:cNvPr id="388" name="TextBox 7"/>
          <p:cNvSpPr/>
          <p:nvPr/>
        </p:nvSpPr>
        <p:spPr>
          <a:xfrm>
            <a:off x="1379520" y="5172480"/>
            <a:ext cx="94320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pd.melt(data, id_vars=['subject', 'date'], value_name='response_time')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Box 10"/>
          <p:cNvSpPr/>
          <p:nvPr/>
        </p:nvSpPr>
        <p:spPr>
          <a:xfrm>
            <a:off x="857160" y="1937160"/>
            <a:ext cx="213804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treatment values are stored as a column name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Box 11"/>
          <p:cNvSpPr/>
          <p:nvPr/>
        </p:nvSpPr>
        <p:spPr>
          <a:xfrm>
            <a:off x="3024360" y="2192760"/>
            <a:ext cx="7146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2800" b="0" strike="noStrike" spc="-1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Right Arrow 12"/>
          <p:cNvSpPr/>
          <p:nvPr/>
        </p:nvSpPr>
        <p:spPr>
          <a:xfrm>
            <a:off x="3945960" y="3487320"/>
            <a:ext cx="1768320" cy="43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CH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92" name="TextBox 13"/>
          <p:cNvSpPr/>
          <p:nvPr/>
        </p:nvSpPr>
        <p:spPr>
          <a:xfrm>
            <a:off x="3963600" y="3197520"/>
            <a:ext cx="1665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melt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Box 6"/>
          <p:cNvSpPr/>
          <p:nvPr/>
        </p:nvSpPr>
        <p:spPr>
          <a:xfrm>
            <a:off x="1379520" y="5628240"/>
            <a:ext cx="96145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Split the columns in (A) “id_vars” and (B) non-”id_vars”. The column names in (B) are used as new values in a new column “variable”. The values in columns (B) go into a new column, “response_time”.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08CD405-2930-431E-9505-9CFD3CC50DBD}" type="slidenum">
              <a:rPr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2" descr="Image"/>
          <p:cNvPicPr/>
          <p:nvPr/>
        </p:nvPicPr>
        <p:blipFill>
          <a:blip r:embed="rId2"/>
          <a:srcRect l="2154" r="23761" b="5248"/>
          <a:stretch/>
        </p:blipFill>
        <p:spPr>
          <a:xfrm>
            <a:off x="9264240" y="588240"/>
            <a:ext cx="2720880" cy="3480120"/>
          </a:xfrm>
          <a:prstGeom prst="rect">
            <a:avLst/>
          </a:prstGeom>
          <a:ln w="0">
            <a:noFill/>
          </a:ln>
        </p:spPr>
      </p:pic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335520" y="347400"/>
            <a:ext cx="914400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82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The life-changing magic of tidying up data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813708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CH" sz="2400" b="0" strike="noStrike" spc="-1">
                <a:solidFill>
                  <a:srgbClr val="000000"/>
                </a:solidFill>
                <a:latin typeface="Consolas"/>
              </a:rPr>
              <a:t>pd.concat </a:t>
            </a: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– add together tables with the same variables (columns)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" name="TextBox 6"/>
          <p:cNvSpPr/>
          <p:nvPr/>
        </p:nvSpPr>
        <p:spPr>
          <a:xfrm>
            <a:off x="789120" y="2541600"/>
            <a:ext cx="17272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Some variables are stored in the file names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TextBox 14"/>
          <p:cNvSpPr/>
          <p:nvPr/>
        </p:nvSpPr>
        <p:spPr>
          <a:xfrm>
            <a:off x="2552400" y="2775960"/>
            <a:ext cx="7146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2800" b="0" strike="noStrike" spc="-1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Box 15"/>
          <p:cNvSpPr/>
          <p:nvPr/>
        </p:nvSpPr>
        <p:spPr>
          <a:xfrm>
            <a:off x="838080" y="3530880"/>
            <a:ext cx="2689560" cy="1063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2024-01_prices_DE.csv</a:t>
            </a:r>
            <a:br>
              <a:rPr sz="1600"/>
            </a:b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2024-01_prices_FR.csv</a:t>
            </a:r>
            <a:br>
              <a:rPr sz="1600"/>
            </a:b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2024-02_prices_DE.csv</a:t>
            </a:r>
            <a:br>
              <a:rPr sz="1600"/>
            </a:b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2024-02_prices_FR.csv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TextBox 16"/>
          <p:cNvSpPr/>
          <p:nvPr/>
        </p:nvSpPr>
        <p:spPr>
          <a:xfrm>
            <a:off x="4367880" y="2602080"/>
            <a:ext cx="6391440" cy="3496680"/>
          </a:xfrm>
          <a:prstGeom prst="rect">
            <a:avLst/>
          </a:prstGeom>
          <a:solidFill>
            <a:srgbClr val="E2F0D9">
              <a:alpha val="71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tables = []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for filename in filenames:   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 # Parse filename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 year_month, _, country = filename[:-4].split('_')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 # Read table and add columns for the variables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 df = pd.read_csv(filename)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lang="en-US" sz="1600" b="1" strike="noStrike" spc="-1">
                <a:solidFill>
                  <a:srgbClr val="000000"/>
                </a:solidFill>
                <a:latin typeface="Consolas"/>
                <a:ea typeface="DejaVu Sans"/>
              </a:rPr>
              <a:t># Add the variables that were in the filename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Consolas"/>
                <a:ea typeface="DejaVu Sans"/>
              </a:rPr>
              <a:t>    df['year_month'] = year_month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Consolas"/>
                <a:ea typeface="DejaVu Sans"/>
              </a:rPr>
              <a:t>    df['country’] = country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 # Store table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 tables.append(df)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# Create complete table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tidy_df = </a:t>
            </a:r>
            <a:r>
              <a:rPr lang="en-US" sz="1600" b="1" strike="noStrike" spc="-1">
                <a:solidFill>
                  <a:srgbClr val="000000"/>
                </a:solidFill>
                <a:latin typeface="Consolas"/>
                <a:ea typeface="DejaVu Sans"/>
              </a:rPr>
              <a:t>pd.concat(tables)</a:t>
            </a:r>
            <a:r>
              <a:rPr lang="en-CH" sz="1600" b="1" strike="noStrike" spc="-1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1C40BA5-FB9D-4555-A950-E8D6D77213CD}" type="slidenum">
              <a:rPr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 2"/>
          <p:cNvSpPr/>
          <p:nvPr/>
        </p:nvSpPr>
        <p:spPr>
          <a:xfrm>
            <a:off x="7428240" y="205920"/>
            <a:ext cx="4537800" cy="989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Hands-on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Tidy up the data set in the tuberculosis exercise</a:t>
            </a:r>
            <a:br>
              <a:rPr sz="2800" dirty="0"/>
            </a:b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and compute the summary stats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Submit a PR for Issue #4 on</a:t>
            </a:r>
            <a:br>
              <a:rPr sz="2800" dirty="0"/>
            </a:br>
            <a:r>
              <a:rPr lang="en-US" sz="2800" b="0" strike="noStrike" spc="-1" dirty="0" err="1">
                <a:solidFill>
                  <a:srgbClr val="000000"/>
                </a:solidFill>
                <a:latin typeface="Consolas"/>
              </a:rPr>
              <a:t>git.aspp.school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/>
              </a:rPr>
              <a:t>/ASPP/</a:t>
            </a:r>
            <a:br>
              <a:rPr sz="2800" dirty="0"/>
            </a:br>
            <a:r>
              <a:rPr lang="en-US" sz="2800" b="0" strike="noStrike" spc="-1" dirty="0">
                <a:solidFill>
                  <a:srgbClr val="000000"/>
                </a:solidFill>
                <a:latin typeface="Consolas"/>
              </a:rPr>
              <a:t>2025-plovdiv-data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dt" idx="4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6" name="TextBox 9"/>
          <p:cNvSpPr/>
          <p:nvPr/>
        </p:nvSpPr>
        <p:spPr>
          <a:xfrm>
            <a:off x="7930800" y="22464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8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Graphic 10"/>
          <p:cNvPicPr/>
          <p:nvPr/>
        </p:nvPicPr>
        <p:blipFill>
          <a:blip r:embed="rId2"/>
          <a:stretch/>
        </p:blipFill>
        <p:spPr>
          <a:xfrm>
            <a:off x="7474680" y="273960"/>
            <a:ext cx="693360" cy="554400"/>
          </a:xfrm>
          <a:prstGeom prst="rect">
            <a:avLst/>
          </a:prstGeom>
          <a:ln w="0">
            <a:noFill/>
          </a:ln>
        </p:spPr>
      </p:pic>
      <p:pic>
        <p:nvPicPr>
          <p:cNvPr id="408" name="Picture 1"/>
          <p:cNvPicPr/>
          <p:nvPr/>
        </p:nvPicPr>
        <p:blipFill>
          <a:blip r:embed="rId3"/>
          <a:stretch/>
        </p:blipFill>
        <p:spPr>
          <a:xfrm>
            <a:off x="7506000" y="3141000"/>
            <a:ext cx="2989080" cy="2908080"/>
          </a:xfrm>
          <a:prstGeom prst="rect">
            <a:avLst/>
          </a:prstGeom>
          <a:ln w="0">
            <a:noFill/>
          </a:ln>
        </p:spPr>
      </p:pic>
      <p:sp>
        <p:nvSpPr>
          <p:cNvPr id="409" name="TextBox 11"/>
          <p:cNvSpPr/>
          <p:nvPr/>
        </p:nvSpPr>
        <p:spPr>
          <a:xfrm>
            <a:off x="7527960" y="2102760"/>
            <a:ext cx="19159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Multiple variables are stored in one column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TextBox 8"/>
          <p:cNvSpPr/>
          <p:nvPr/>
        </p:nvSpPr>
        <p:spPr>
          <a:xfrm>
            <a:off x="8301960" y="542880"/>
            <a:ext cx="3481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exercises/tabular_tidy_data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Box 7"/>
          <p:cNvSpPr/>
          <p:nvPr/>
        </p:nvSpPr>
        <p:spPr>
          <a:xfrm>
            <a:off x="9595080" y="2243880"/>
            <a:ext cx="9288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4000" b="0" strike="noStrike" spc="-1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DejaVu Sans"/>
              </a:rPr>
              <a:t>😱 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633AFF3-87A3-46E2-A5C5-B42C4C36CE35}" type="slidenum">
              <a:rPr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8"/>
          <p:cNvSpPr/>
          <p:nvPr/>
        </p:nvSpPr>
        <p:spPr>
          <a:xfrm>
            <a:off x="7838280" y="1054080"/>
            <a:ext cx="3887280" cy="540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CH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Why is tidy data good?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62647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Many analyses require a simple sequence of steps: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000" b="0" strike="noStrike" spc="-1">
                <a:solidFill>
                  <a:srgbClr val="000000"/>
                </a:solidFill>
                <a:latin typeface="Calibri"/>
              </a:rPr>
              <a:t>Filter by individual variables to discard data that is not needed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000" b="0" strike="noStrike" spc="-1">
                <a:solidFill>
                  <a:srgbClr val="000000"/>
                </a:solidFill>
                <a:latin typeface="Calibri"/>
              </a:rPr>
              <a:t>Group and summarize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000" b="0" strike="noStrike" spc="-1">
                <a:solidFill>
                  <a:srgbClr val="000000"/>
                </a:solidFill>
                <a:latin typeface="Calibri"/>
              </a:rPr>
              <a:t>Re-arrange (e.g. sort)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000" b="0" strike="noStrike" spc="-1">
                <a:solidFill>
                  <a:srgbClr val="000000"/>
                </a:solidFill>
                <a:latin typeface="Calibri"/>
              </a:rPr>
              <a:t>Visualize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Joining tidy tables is easy! 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One can write generic code that takes tidy data as input. </a:t>
            </a:r>
            <a:br>
              <a:rPr sz="2400"/>
            </a:b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For example, </a:t>
            </a:r>
            <a:r>
              <a:rPr lang="en-CH" sz="2400" b="1" strike="noStrike" spc="-1">
                <a:solidFill>
                  <a:srgbClr val="000000"/>
                </a:solidFill>
                <a:latin typeface="Calibri"/>
              </a:rPr>
              <a:t>seaborn</a:t>
            </a: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 relies on tidy data to make complex plots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dt" idx="5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6" name="TextBox 7"/>
          <p:cNvSpPr/>
          <p:nvPr/>
        </p:nvSpPr>
        <p:spPr>
          <a:xfrm>
            <a:off x="8449560" y="1370520"/>
            <a:ext cx="266436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sns</a:t>
            </a:r>
            <a:r>
              <a:rPr lang="en-US" sz="1800" b="1" strike="noStrike" spc="-1">
                <a:solidFill>
                  <a:srgbClr val="DBA475"/>
                </a:solidFill>
                <a:latin typeface="Consolas"/>
                <a:ea typeface="DejaVu Sans"/>
              </a:rPr>
              <a:t>.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swarmplot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data</a:t>
            </a:r>
            <a:r>
              <a:rPr lang="en-US" sz="1800" b="1" strike="noStrike" spc="-1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x</a:t>
            </a:r>
            <a:r>
              <a:rPr lang="en-US" sz="1800" b="1" strike="noStrike" spc="-1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lang="en-US" sz="1800" b="0" strike="noStrike" spc="-1">
                <a:solidFill>
                  <a:srgbClr val="4A6991"/>
                </a:solidFill>
                <a:latin typeface="Consolas"/>
                <a:ea typeface="DejaVu Sans"/>
              </a:rPr>
              <a:t>"body_mass_g"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y</a:t>
            </a:r>
            <a:r>
              <a:rPr lang="en-US" sz="1800" b="1" strike="noStrike" spc="-1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lang="en-US" sz="1800" b="0" strike="noStrike" spc="-1">
                <a:solidFill>
                  <a:srgbClr val="4A6991"/>
                </a:solidFill>
                <a:latin typeface="Consolas"/>
                <a:ea typeface="DejaVu Sans"/>
              </a:rPr>
              <a:t>"sex"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hue</a:t>
            </a:r>
            <a:r>
              <a:rPr lang="en-US" sz="1800" b="1" strike="noStrike" spc="-1">
                <a:solidFill>
                  <a:srgbClr val="DBA475"/>
                </a:solidFill>
                <a:latin typeface="Consolas"/>
                <a:ea typeface="DejaVu Sans"/>
              </a:rPr>
              <a:t>=</a:t>
            </a:r>
            <a:r>
              <a:rPr lang="en-US" sz="1800" b="0" strike="noStrike" spc="-1">
                <a:solidFill>
                  <a:srgbClr val="4A6991"/>
                </a:solidFill>
                <a:latin typeface="Consolas"/>
                <a:ea typeface="DejaVu Sans"/>
              </a:rPr>
              <a:t>"species”,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Picture 2"/>
          <p:cNvPicPr/>
          <p:nvPr/>
        </p:nvPicPr>
        <p:blipFill>
          <a:blip r:embed="rId2"/>
          <a:stretch/>
        </p:blipFill>
        <p:spPr>
          <a:xfrm>
            <a:off x="7968240" y="3440880"/>
            <a:ext cx="3627360" cy="27349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C2FBF08-6EC6-47EE-A7AC-526D9376DA05}" type="slidenum">
              <a:rPr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38080" y="2709000"/>
            <a:ext cx="1051452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5400" b="0" strike="noStrike" spc="-1">
                <a:solidFill>
                  <a:srgbClr val="000000"/>
                </a:solidFill>
                <a:latin typeface="Calibri Light"/>
              </a:rPr>
              <a:t>Window functions</a:t>
            </a:r>
            <a:endParaRPr lang="en-GB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361331B-9D31-49DD-81D5-DE9F12269925}" type="slidenum">
              <a:rPr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82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Window functions: grouped row-by-row operations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“Window functions” are a kind of split-apply-combine operation, but instead of aggregating the data in a group and returning one value per group, they return one value per row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Examples: ranking all entries in a group; computing the distance between timestamps per group; number the rows by group in chronological order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In Pandas, most of these operations can be performed with a combination of sorting and grouping-by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dt" idx="5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4A4FE6C-71EB-4433-B0A5-FFC60A161559}" type="slidenum">
              <a:rPr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Spreadsheets and databases rule the world!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TextBox 8"/>
          <p:cNvSpPr/>
          <p:nvPr/>
        </p:nvSpPr>
        <p:spPr>
          <a:xfrm>
            <a:off x="7248240" y="6250320"/>
            <a:ext cx="4561920" cy="42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100" b="0" strike="noStrike" spc="-1">
                <a:solidFill>
                  <a:srgbClr val="A6A6A6"/>
                </a:solidFill>
                <a:latin typeface="Calibri"/>
                <a:ea typeface="DejaVu Sans"/>
              </a:rPr>
              <a:t>https://techcommunity.microsoft.com/t5/excel-blog/guinness-world-records-the-largest-collection-of-spreadsheet/ba-p/216592</a:t>
            </a:r>
            <a:endParaRPr lang="en-GB" sz="11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0" name="Group 11"/>
          <p:cNvGrpSpPr/>
          <p:nvPr/>
        </p:nvGrpSpPr>
        <p:grpSpPr>
          <a:xfrm>
            <a:off x="2446200" y="1184040"/>
            <a:ext cx="7298280" cy="4981320"/>
            <a:chOff x="2446200" y="1184040"/>
            <a:chExt cx="7298280" cy="4981320"/>
          </a:xfrm>
        </p:grpSpPr>
        <p:pic>
          <p:nvPicPr>
            <p:cNvPr id="151" name="Picture 6"/>
            <p:cNvPicPr/>
            <p:nvPr/>
          </p:nvPicPr>
          <p:blipFill>
            <a:blip r:embed="rId2"/>
            <a:stretch/>
          </p:blipFill>
          <p:spPr>
            <a:xfrm>
              <a:off x="2452680" y="1184040"/>
              <a:ext cx="7095240" cy="498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TextBox 7"/>
            <p:cNvSpPr/>
            <p:nvPr/>
          </p:nvSpPr>
          <p:spPr>
            <a:xfrm>
              <a:off x="2446200" y="5589000"/>
              <a:ext cx="729828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CH" sz="1400" b="1" i="1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Ariel </a:t>
              </a:r>
              <a:r>
                <a:rPr lang="en-US" sz="1400" b="1" i="1" strike="noStrike" spc="-1">
                  <a:solidFill>
                    <a:srgbClr val="FFFFFF"/>
                  </a:solidFill>
                  <a:latin typeface="SegoeUI"/>
                  <a:ea typeface="DejaVu Sans"/>
                </a:rPr>
                <a:t>Fischman holds the Guinness World Record for owning the most spreadsheet software (over 500!)</a:t>
              </a:r>
              <a:endParaRPr lang="en-GB" sz="1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B6E1659-2758-41B7-BCB6-47AED7722A46}" type="slidenum">
              <a:rPr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Window functions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dt" idx="5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5" name="Rectangle 7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426" name="Graphic 8"/>
          <p:cNvPicPr/>
          <p:nvPr/>
        </p:nvPicPr>
        <p:blipFill>
          <a:blip r:embed="rId2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427" name="TextBox 9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8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TextBox 10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lang="en-DE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040_window_functions.ipynb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995F602-312A-4B6B-BE70-DBB9AB5B8BB4}" type="slidenum">
              <a:rPr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Window functions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Main points: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Window functions perform row-by-row operations on grouped data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They are an advanced way of avoiding for loops with tabular data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In Pandas, they can be achieved with a combo of sorting and grouping-by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2" name="Rectangle 7"/>
          <p:cNvSpPr/>
          <p:nvPr/>
        </p:nvSpPr>
        <p:spPr>
          <a:xfrm>
            <a:off x="7430400" y="206640"/>
            <a:ext cx="4537800" cy="98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pic>
        <p:nvPicPr>
          <p:cNvPr id="433" name="Graphic 8"/>
          <p:cNvPicPr/>
          <p:nvPr/>
        </p:nvPicPr>
        <p:blipFill>
          <a:blip r:embed="rId2"/>
          <a:stretch/>
        </p:blipFill>
        <p:spPr>
          <a:xfrm>
            <a:off x="7511040" y="232200"/>
            <a:ext cx="709200" cy="630000"/>
          </a:xfrm>
          <a:prstGeom prst="rect">
            <a:avLst/>
          </a:prstGeom>
          <a:ln w="0">
            <a:noFill/>
          </a:ln>
        </p:spPr>
      </p:pic>
      <p:sp>
        <p:nvSpPr>
          <p:cNvPr id="434" name="TextBox 9"/>
          <p:cNvSpPr/>
          <p:nvPr/>
        </p:nvSpPr>
        <p:spPr>
          <a:xfrm>
            <a:off x="8163720" y="22536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8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Live Coding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Box 10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n</a:t>
            </a:r>
            <a:r>
              <a:rPr lang="en-DE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otebooks/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tabular_data/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040_window_functions.ipynb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6405920-EA30-416F-889E-64446D60CC17}" type="slidenum"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Window functions operations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dt" idx="5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38" name="Straight Arrow Connector 19"/>
          <p:cNvCxnSpPr/>
          <p:nvPr/>
        </p:nvCxnSpPr>
        <p:spPr>
          <a:xfrm flipV="1">
            <a:off x="2829600" y="2564640"/>
            <a:ext cx="409320" cy="67068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cxnSp>
        <p:nvCxnSpPr>
          <p:cNvPr id="439" name="Straight Arrow Connector 20"/>
          <p:cNvCxnSpPr/>
          <p:nvPr/>
        </p:nvCxnSpPr>
        <p:spPr>
          <a:xfrm flipV="1">
            <a:off x="2822760" y="3840480"/>
            <a:ext cx="524520" cy="9288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cxnSp>
        <p:nvCxnSpPr>
          <p:cNvPr id="440" name="Straight Arrow Connector 21"/>
          <p:cNvCxnSpPr/>
          <p:nvPr/>
        </p:nvCxnSpPr>
        <p:spPr>
          <a:xfrm>
            <a:off x="2811600" y="4768920"/>
            <a:ext cx="547920" cy="677160"/>
          </a:xfrm>
          <a:prstGeom prst="straightConnector1">
            <a:avLst/>
          </a:prstGeom>
          <a:ln w="57150">
            <a:solidFill>
              <a:srgbClr val="C55A11"/>
            </a:solidFill>
            <a:round/>
            <a:tailEnd type="triangle" w="med" len="med"/>
          </a:ln>
        </p:spPr>
      </p:cxnSp>
      <p:cxnSp>
        <p:nvCxnSpPr>
          <p:cNvPr id="441" name="Straight Arrow Connector 42"/>
          <p:cNvCxnSpPr/>
          <p:nvPr/>
        </p:nvCxnSpPr>
        <p:spPr>
          <a:xfrm>
            <a:off x="8301240" y="2178720"/>
            <a:ext cx="471600" cy="31140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cxnSp>
        <p:nvCxnSpPr>
          <p:cNvPr id="442" name="Straight Arrow Connector 44"/>
          <p:cNvCxnSpPr/>
          <p:nvPr/>
        </p:nvCxnSpPr>
        <p:spPr>
          <a:xfrm>
            <a:off x="8301240" y="3955320"/>
            <a:ext cx="458280" cy="19656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cxnSp>
        <p:nvCxnSpPr>
          <p:cNvPr id="443" name="Straight Arrow Connector 48"/>
          <p:cNvCxnSpPr/>
          <p:nvPr/>
        </p:nvCxnSpPr>
        <p:spPr>
          <a:xfrm flipV="1">
            <a:off x="8301240" y="4747320"/>
            <a:ext cx="458280" cy="693360"/>
          </a:xfrm>
          <a:prstGeom prst="straightConnector1">
            <a:avLst/>
          </a:prstGeom>
          <a:ln w="57150">
            <a:solidFill>
              <a:srgbClr val="548235"/>
            </a:solidFill>
            <a:round/>
            <a:tailEnd type="triangle" w="med" len="med"/>
          </a:ln>
        </p:spPr>
      </p:cxnSp>
      <p:sp>
        <p:nvSpPr>
          <p:cNvPr id="444" name="TextBox 2"/>
          <p:cNvSpPr/>
          <p:nvPr/>
        </p:nvSpPr>
        <p:spPr>
          <a:xfrm>
            <a:off x="623520" y="1041120"/>
            <a:ext cx="11334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chemeClr val="accent6">
                    <a:lumMod val="75000"/>
                  </a:schemeClr>
                </a:solidFill>
                <a:latin typeface="Consolas"/>
                <a:ea typeface="DejaVu Sans"/>
              </a:rPr>
              <a:t>df['nr_lefts'] </a:t>
            </a:r>
            <a:r>
              <a:rPr lang="en-CH" sz="18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 df</a:t>
            </a:r>
            <a:r>
              <a:rPr lang="en-CH" sz="18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.sort_values('time (ms)').groupby('subject_id')</a:t>
            </a:r>
            <a:r>
              <a:rPr lang="en-CH" sz="1800" b="0" strike="noStrike" spc="-1">
                <a:solidFill>
                  <a:schemeClr val="accent5">
                    <a:lumMod val="50000"/>
                  </a:schemeClr>
                </a:solidFill>
                <a:latin typeface="Consolas"/>
                <a:ea typeface="DejaVu Sans"/>
              </a:rPr>
              <a:t>['is_left'].cumsum()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5" name="Picture 10"/>
          <p:cNvPicPr/>
          <p:nvPr/>
        </p:nvPicPr>
        <p:blipFill>
          <a:blip r:embed="rId2"/>
          <a:stretch/>
        </p:blipFill>
        <p:spPr>
          <a:xfrm>
            <a:off x="142920" y="2124720"/>
            <a:ext cx="2608920" cy="3430800"/>
          </a:xfrm>
          <a:prstGeom prst="rect">
            <a:avLst/>
          </a:prstGeom>
          <a:ln w="0">
            <a:noFill/>
          </a:ln>
        </p:spPr>
      </p:pic>
      <p:pic>
        <p:nvPicPr>
          <p:cNvPr id="446" name="Picture 18"/>
          <p:cNvPicPr/>
          <p:nvPr/>
        </p:nvPicPr>
        <p:blipFill>
          <a:blip r:embed="rId3"/>
          <a:stretch/>
        </p:blipFill>
        <p:spPr>
          <a:xfrm>
            <a:off x="3404520" y="1479960"/>
            <a:ext cx="3018960" cy="4875480"/>
          </a:xfrm>
          <a:prstGeom prst="rect">
            <a:avLst/>
          </a:prstGeom>
          <a:ln w="0">
            <a:noFill/>
          </a:ln>
        </p:spPr>
      </p:pic>
      <p:pic>
        <p:nvPicPr>
          <p:cNvPr id="447" name="Picture 26"/>
          <p:cNvPicPr/>
          <p:nvPr/>
        </p:nvPicPr>
        <p:blipFill>
          <a:blip r:embed="rId4"/>
          <a:stretch/>
        </p:blipFill>
        <p:spPr>
          <a:xfrm>
            <a:off x="7079040" y="1479960"/>
            <a:ext cx="1092960" cy="4917960"/>
          </a:xfrm>
          <a:prstGeom prst="rect">
            <a:avLst/>
          </a:prstGeom>
          <a:ln w="0">
            <a:noFill/>
          </a:ln>
        </p:spPr>
      </p:pic>
      <p:sp>
        <p:nvSpPr>
          <p:cNvPr id="448" name="Right Arrow 27"/>
          <p:cNvSpPr/>
          <p:nvPr/>
        </p:nvSpPr>
        <p:spPr>
          <a:xfrm>
            <a:off x="6519240" y="3429000"/>
            <a:ext cx="502920" cy="85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CH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449" name="Picture 28"/>
          <p:cNvPicPr/>
          <p:nvPr/>
        </p:nvPicPr>
        <p:blipFill>
          <a:blip r:embed="rId5"/>
          <a:stretch/>
        </p:blipFill>
        <p:spPr>
          <a:xfrm>
            <a:off x="8968680" y="2124720"/>
            <a:ext cx="3102840" cy="3440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128F1C5-E36D-44A8-B1D9-EC5ACAF8CA87}" type="slidenum">
              <a:rPr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 2"/>
          <p:cNvSpPr/>
          <p:nvPr/>
        </p:nvSpPr>
        <p:spPr>
          <a:xfrm>
            <a:off x="7428240" y="205920"/>
            <a:ext cx="4537800" cy="989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DE" sz="1800" b="0" strike="noStrike" spc="-1">
              <a:solidFill>
                <a:srgbClr val="000000"/>
              </a:solidFill>
              <a:latin typeface="Courier New"/>
              <a:ea typeface="DejaVu Sans"/>
            </a:endParaRPr>
          </a:p>
        </p:txBody>
      </p:sp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Hands-on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Compute the average number of days each patcher waited between experiments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Submit a PR for Issue #5 on</a:t>
            </a:r>
            <a:br>
              <a:rPr sz="2800" dirty="0"/>
            </a:br>
            <a:r>
              <a:rPr lang="en-US" sz="2800" b="0" strike="noStrike" spc="-1" dirty="0" err="1">
                <a:solidFill>
                  <a:srgbClr val="000000"/>
                </a:solidFill>
                <a:latin typeface="Consolas"/>
              </a:rPr>
              <a:t>git.aspp.school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/>
              </a:rPr>
              <a:t>/ASPP/2025-plovdiv-data</a:t>
            </a:r>
            <a:br>
              <a:rPr sz="2800" dirty="0"/>
            </a:br>
            <a:r>
              <a:rPr lang="en-US" sz="2800" b="0" strike="noStrike" spc="-1" dirty="0">
                <a:solidFill>
                  <a:srgbClr val="000000"/>
                </a:solidFill>
                <a:latin typeface="Consolas"/>
              </a:rPr>
              <a:t> 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dt" idx="5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4" name="TextBox 9"/>
          <p:cNvSpPr/>
          <p:nvPr/>
        </p:nvSpPr>
        <p:spPr>
          <a:xfrm>
            <a:off x="7930800" y="224640"/>
            <a:ext cx="177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E" sz="18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Exercise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5" name="Graphic 10"/>
          <p:cNvPicPr/>
          <p:nvPr/>
        </p:nvPicPr>
        <p:blipFill>
          <a:blip r:embed="rId2"/>
          <a:stretch/>
        </p:blipFill>
        <p:spPr>
          <a:xfrm>
            <a:off x="7474680" y="273960"/>
            <a:ext cx="693360" cy="554400"/>
          </a:xfrm>
          <a:prstGeom prst="rect">
            <a:avLst/>
          </a:prstGeom>
          <a:ln w="0">
            <a:noFill/>
          </a:ln>
        </p:spPr>
      </p:pic>
      <p:sp>
        <p:nvSpPr>
          <p:cNvPr id="456" name="TextBox 8"/>
          <p:cNvSpPr/>
          <p:nvPr/>
        </p:nvSpPr>
        <p:spPr>
          <a:xfrm>
            <a:off x="8301960" y="542880"/>
            <a:ext cx="348156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exercises/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tabular_window_functions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650C4EC-C9D3-4649-8BCB-A63ED04164A2}" type="slidenum">
              <a:rPr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Global summary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There are many different data structures, each specialized in efficiently processing one type of data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Code performance grows differently with data size: Big-O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NumPy array efficiently store data in a C-native memory block, interpreted as an array using some metadata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NumPy operations that only need to change the metadata do so, creating a view of the same memory block. These operations are O(1)!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Tabular data can also be vectorized using joins, anti-joins, split-apply-combine operations, and window functions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For these operations to be efficient and painless, data should be stored in a tidy data format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C02A3A9-B71B-434D-9EF7-9717647BFCCE}" type="slidenum">
              <a:rPr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What we didn’t talk about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Other data structures: graphs, trees, priority queues, …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Options for working with large data on disk / remotely (instead of in-memory)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Best practices in data handling: versioning, lineage, sharing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Organizing a complex data set in multiple tables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… and a lot more!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dt" idx="5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3" name="Picture 2" descr="The Data Warehouse Toolkit"/>
          <p:cNvPicPr/>
          <p:nvPr/>
        </p:nvPicPr>
        <p:blipFill>
          <a:blip r:embed="rId2"/>
          <a:stretch/>
        </p:blipFill>
        <p:spPr>
          <a:xfrm>
            <a:off x="9776160" y="3605400"/>
            <a:ext cx="1940760" cy="2446920"/>
          </a:xfrm>
          <a:prstGeom prst="rect">
            <a:avLst/>
          </a:prstGeom>
          <a:ln w="0">
            <a:noFill/>
          </a:ln>
        </p:spPr>
      </p:pic>
      <p:pic>
        <p:nvPicPr>
          <p:cNvPr id="464" name="Picture 9"/>
          <p:cNvPicPr/>
          <p:nvPr/>
        </p:nvPicPr>
        <p:blipFill>
          <a:blip r:embed="rId3"/>
          <a:stretch/>
        </p:blipFill>
        <p:spPr>
          <a:xfrm>
            <a:off x="473760" y="3863160"/>
            <a:ext cx="4029120" cy="21686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465" name="Picture 10"/>
          <p:cNvPicPr/>
          <p:nvPr/>
        </p:nvPicPr>
        <p:blipFill>
          <a:blip r:embed="rId4"/>
          <a:stretch/>
        </p:blipFill>
        <p:spPr>
          <a:xfrm>
            <a:off x="4816800" y="3867480"/>
            <a:ext cx="4507920" cy="21852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B8D1C4E-ADF2-4F1A-9E26-17C85E28D590}" type="slidenum">
              <a:rPr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07520" y="2493000"/>
            <a:ext cx="5256720" cy="187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7200" b="0" strike="noStrike" spc="-1">
                <a:solidFill>
                  <a:srgbClr val="000000"/>
                </a:solidFill>
                <a:latin typeface="Calibri Light"/>
              </a:rPr>
              <a:t>Thank you!</a:t>
            </a:r>
            <a:endParaRPr lang="en-GB" sz="7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dt" idx="5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8" name="Picture 4" descr="Image"/>
          <p:cNvPicPr/>
          <p:nvPr/>
        </p:nvPicPr>
        <p:blipFill>
          <a:blip r:embed="rId2"/>
          <a:stretch/>
        </p:blipFill>
        <p:spPr>
          <a:xfrm>
            <a:off x="6672240" y="994320"/>
            <a:ext cx="4867920" cy="4867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EB6ED7D-C6DE-4E50-BD20-62EF3B3A3252}" type="slidenum">
              <a:rPr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July 2024,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660B75D-F5FC-472B-99BA-20AB7C4308EF}" type="slidenum">
              <a:rPr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Data organization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Data organization concepts: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tidy data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normalized data (star organization)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data science friendly data (denormalized)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dt" idx="6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July 2024,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02C93DD-5A6D-46C3-86F0-29BB0ED1C77B}" type="slidenum">
              <a:rPr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Organizing multiple tables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Dimension vs fact tables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De-normalization (but for data analys flat tables are more convienent)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dt" idx="6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July 2024,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6" name="Picture 2" descr="The Data Warehouse Toolkit"/>
          <p:cNvPicPr/>
          <p:nvPr/>
        </p:nvPicPr>
        <p:blipFill>
          <a:blip r:embed="rId2"/>
          <a:stretch/>
        </p:blipFill>
        <p:spPr>
          <a:xfrm>
            <a:off x="8040240" y="3162600"/>
            <a:ext cx="2087280" cy="2631240"/>
          </a:xfrm>
          <a:prstGeom prst="rect">
            <a:avLst/>
          </a:prstGeom>
          <a:ln w="0">
            <a:noFill/>
          </a:ln>
        </p:spPr>
      </p:pic>
      <p:pic>
        <p:nvPicPr>
          <p:cNvPr id="477" name="Picture 6"/>
          <p:cNvPicPr/>
          <p:nvPr/>
        </p:nvPicPr>
        <p:blipFill>
          <a:blip r:embed="rId3"/>
          <a:stretch/>
        </p:blipFill>
        <p:spPr>
          <a:xfrm>
            <a:off x="551520" y="2951640"/>
            <a:ext cx="5613480" cy="305280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964B7E8-A8A4-4394-B448-5CDE59AFEA3F}" type="slidenum">
              <a:rPr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1F2328"/>
                </a:solidFill>
                <a:latin typeface="Calibri Light"/>
              </a:rPr>
              <a:t>Many tools to handle tabular data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Python tools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pandas: in-memory tabular data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dask: on-disk tabular data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SQL databases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Optimized for retrieving rows (tree data structure for index)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Transactional: groups of operations are either all executed, or none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Columnar DBs, Spark, Hadoop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Optimized for operations on columns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Ideal for data science tasks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Operations can be automatically distributed over multiple machines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737C9F2-6604-41AC-BC48-501C153802F9}" type="slidenum">
              <a:rPr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Dealing with changes in the data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838080" y="1340640"/>
            <a:ext cx="10514520" cy="483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Recommendations: 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NEVER overwite a data file. Treat data files as immutable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Use versioning for changes in the data file, and load the latest version for new analyses, old versions to reproduce previous results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(pond is a library I’m working on to automatize this process)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Like in computer code: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Adding new columns / rows is generally ok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H" sz="2400" b="0" strike="noStrike" spc="-1">
                <a:solidFill>
                  <a:srgbClr val="000000"/>
                </a:solidFill>
                <a:latin typeface="Calibri"/>
              </a:rPr>
              <a:t>Deleting/changing a column is not! Code will break! Add a new column instead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July 2024,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17045E1-2289-4261-A488-D70F6636BF2E}" type="slidenum">
              <a:rPr/>
              <a:t>50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7"/>
          <p:cNvSpPr/>
          <p:nvPr/>
        </p:nvSpPr>
        <p:spPr>
          <a:xfrm>
            <a:off x="2691360" y="1730520"/>
            <a:ext cx="8890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lang="en-CH" sz="24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lang="en-CH" sz="2400" b="0" strike="noStrike" spc="-1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[‘response_time’].mean()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Box 1"/>
          <p:cNvSpPr/>
          <p:nvPr/>
        </p:nvSpPr>
        <p:spPr>
          <a:xfrm>
            <a:off x="2722320" y="2646000"/>
            <a:ext cx="8890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lang="en-CH" sz="24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lang="en-CH" sz="2400" b="0" strike="noStrike" spc="-1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[‘response_time’].mean()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Box 2"/>
          <p:cNvSpPr/>
          <p:nvPr/>
        </p:nvSpPr>
        <p:spPr>
          <a:xfrm>
            <a:off x="853200" y="1699920"/>
            <a:ext cx="14173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Pandas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Box 8"/>
          <p:cNvSpPr/>
          <p:nvPr/>
        </p:nvSpPr>
        <p:spPr>
          <a:xfrm>
            <a:off x="853200" y="2618280"/>
            <a:ext cx="18619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dask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Box 9"/>
          <p:cNvSpPr/>
          <p:nvPr/>
        </p:nvSpPr>
        <p:spPr>
          <a:xfrm>
            <a:off x="2722320" y="3565440"/>
            <a:ext cx="8890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df</a:t>
            </a:r>
            <a:r>
              <a:rPr lang="en-CH" sz="24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.groupby(‘condition_id’)</a:t>
            </a:r>
            <a:r>
              <a:rPr lang="en-CH" sz="2400" b="0" strike="noStrike" spc="-1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.avg(‘response_time’)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Box 10"/>
          <p:cNvSpPr/>
          <p:nvPr/>
        </p:nvSpPr>
        <p:spPr>
          <a:xfrm>
            <a:off x="853200" y="3537000"/>
            <a:ext cx="18619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PySpark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28"/>
          <p:cNvSpPr/>
          <p:nvPr/>
        </p:nvSpPr>
        <p:spPr>
          <a:xfrm>
            <a:off x="853200" y="4455360"/>
            <a:ext cx="18619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H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SQL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111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2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Tabular data ideas and operations are universal for all tabular data tools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TextBox 24"/>
          <p:cNvSpPr/>
          <p:nvPr/>
        </p:nvSpPr>
        <p:spPr>
          <a:xfrm>
            <a:off x="2722320" y="4515840"/>
            <a:ext cx="8890200" cy="155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SELECT condition_id, 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chemeClr val="accent1">
                    <a:lumMod val="75000"/>
                  </a:schemeClr>
                </a:solidFill>
                <a:latin typeface="Consolas"/>
                <a:ea typeface="DejaVu Sans"/>
              </a:rPr>
              <a:t>       AVG(response_time) AS avg_response_time 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FROM df 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  <a:ea typeface="DejaVu Sans"/>
              </a:rPr>
              <a:t>GROUP BY condition_id</a:t>
            </a:r>
            <a:r>
              <a:rPr lang="en-US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27F4622-439C-4264-8C8C-E95D77C73077}" type="slidenum">
              <a:r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4400" b="0" strike="noStrike" spc="-1">
                <a:solidFill>
                  <a:srgbClr val="000000"/>
                </a:solidFill>
                <a:latin typeface="Calibri Light"/>
              </a:rPr>
              <a:t>Basic Pandas reference slide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838080" y="1268640"/>
            <a:ext cx="10514520" cy="525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2" spcCol="360000" anchor="t">
            <a:normAutofit fontScale="61000"/>
          </a:bodyPr>
          <a:lstStyle/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Looking at data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df.head()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show the first 5 rows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df.tail()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show the last 5 rows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df.sample(n)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show n random rows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Attributes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df.shape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size of the table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df.dtypes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print dtype of cols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df.columns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column index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df.index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rows index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Indexing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get column ‘age’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df[[‘age’, ‘name’]]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multiple columns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df.iloc[0, 2]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one element, by position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Exploration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df[‘name’].unique()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unique values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df[‘age’].describe()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summary stats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</a:pPr>
            <a:r>
              <a:rPr lang="en-US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df[‘age’].value_counts(dropna=False) </a:t>
            </a:r>
            <a:r>
              <a:rPr lang="en-US" sz="1900" b="0" strike="noStrike" spc="-1">
                <a:solidFill>
                  <a:srgbClr val="000000"/>
                </a:solidFill>
                <a:latin typeface="Consolas"/>
              </a:rPr>
              <a:t>: number of rows per unique value in column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Adding a column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00"/>
              </a:spcBef>
              <a:buClr>
                <a:srgbClr val="C55A11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df[‘new’] = df[‘age’] * 3.1 </a:t>
            </a:r>
            <a:r>
              <a:rPr lang="en-CH" sz="1900" b="0" strike="noStrike" spc="-1">
                <a:solidFill>
                  <a:srgbClr val="000000"/>
                </a:solidFill>
                <a:latin typeface="Consolas"/>
              </a:rPr>
              <a:t>: add new column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Filtering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df[df['age'] &gt; 30] </a:t>
            </a:r>
            <a:r>
              <a:rPr lang="en-US" sz="1900" b="0" strike="noStrike" spc="-1">
                <a:solidFill>
                  <a:srgbClr val="000000"/>
                </a:solidFill>
                <a:latin typeface="Consolas"/>
              </a:rPr>
              <a:t>: select rows where condition is True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Operations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df.min(), .max(), .mean(), .std(), etc. </a:t>
            </a:r>
            <a:r>
              <a:rPr lang="en-US" sz="1900" b="0" strike="noStrike" spc="-1">
                <a:solidFill>
                  <a:srgbClr val="000000"/>
                </a:solidFill>
                <a:latin typeface="Consolas"/>
              </a:rPr>
              <a:t>: </a:t>
            </a:r>
            <a:br>
              <a:rPr sz="1900"/>
            </a:br>
            <a:r>
              <a:rPr lang="en-US" sz="1900" b="0" strike="noStrike" spc="-1">
                <a:solidFill>
                  <a:srgbClr val="000000"/>
                </a:solidFill>
                <a:latin typeface="Consolas"/>
              </a:rPr>
              <a:t>column-wise operations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df.count() </a:t>
            </a:r>
            <a:r>
              <a:rPr lang="en-US" sz="1900" b="0" strike="noStrike" spc="-1">
                <a:solidFill>
                  <a:srgbClr val="000000"/>
                </a:solidFill>
                <a:latin typeface="Consolas"/>
              </a:rPr>
              <a:t>: count of non-NaN elements in columns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df.sort_values(‘name’) </a:t>
            </a:r>
            <a:r>
              <a:rPr lang="en-US" sz="1900" b="0" strike="noStrike" spc="-1">
                <a:solidFill>
                  <a:srgbClr val="000000"/>
                </a:solidFill>
                <a:latin typeface="Consolas"/>
              </a:rPr>
              <a:t>: reorder rows by values of column ‘name’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df.sort_index() </a:t>
            </a:r>
            <a:r>
              <a:rPr lang="en-US" sz="1900" b="0" strike="noStrike" spc="-1">
                <a:solidFill>
                  <a:srgbClr val="000000"/>
                </a:solidFill>
                <a:latin typeface="Consolas"/>
              </a:rPr>
              <a:t>: reorder rows by the index values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222120" indent="-2221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Calibri"/>
              </a:rPr>
              <a:t>String operations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df[‘name’].str </a:t>
            </a:r>
            <a:r>
              <a:rPr lang="en-US" sz="1900" b="0" strike="noStrike" spc="-1">
                <a:solidFill>
                  <a:srgbClr val="000000"/>
                </a:solidFill>
                <a:latin typeface="Consolas"/>
              </a:rPr>
              <a:t>: accessor for operations on the strings in a col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df['name'].str[2:4] </a:t>
            </a:r>
            <a:r>
              <a:rPr lang="en-US" sz="1900" b="0" strike="noStrike" spc="-1">
                <a:solidFill>
                  <a:srgbClr val="000000"/>
                </a:solidFill>
                <a:latin typeface="Consolas"/>
              </a:rPr>
              <a:t>: slice the strings in a col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  <a:p>
            <a:pPr marL="668520" lvl="1" indent="-222120">
              <a:lnSpc>
                <a:spcPct val="120000"/>
              </a:lnSpc>
              <a:spcBef>
                <a:spcPts val="499"/>
              </a:spcBef>
              <a:buClr>
                <a:srgbClr val="C55A1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chemeClr val="accent2">
                    <a:lumMod val="75000"/>
                  </a:schemeClr>
                </a:solidFill>
                <a:latin typeface="Consolas"/>
              </a:rPr>
              <a:t>df['name'].str.count(‘a’) </a:t>
            </a:r>
            <a:r>
              <a:rPr lang="en-US" sz="1900" b="0" strike="noStrike" spc="-1">
                <a:solidFill>
                  <a:srgbClr val="000000"/>
                </a:solidFill>
                <a:latin typeface="Consolas"/>
              </a:rPr>
              <a:t>: count the letter ‘a’ in the string in a col</a:t>
            </a:r>
            <a:endParaRPr lang="en-GB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July 2024,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Rectangle 2"/>
          <p:cNvSpPr/>
          <p:nvPr/>
        </p:nvSpPr>
        <p:spPr>
          <a:xfrm>
            <a:off x="4332240" y="2189880"/>
            <a:ext cx="3383280" cy="248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REMOVE?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Maybe give as cheatsheet ?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D6BBEDF-294B-41D0-8395-C7890F87FA7F}" type="slidenum">
              <a:r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35520" y="140400"/>
            <a:ext cx="11448360" cy="90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Tabular data example from the lab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838080" y="1124640"/>
            <a:ext cx="10514520" cy="1871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Research question: Does neuronal activity change over time? Does this depend on the overall activity level of the neuronal network?</a:t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 mainstream theory suggests that neural activity is self-regulating to maintain a baseline level (“homeostatic plasticity”)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 idx="2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July 2024,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Content Placeholder 2"/>
          <p:cNvSpPr/>
          <p:nvPr/>
        </p:nvSpPr>
        <p:spPr>
          <a:xfrm>
            <a:off x="838080" y="2781000"/>
            <a:ext cx="4392720" cy="307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6000"/>
          </a:bodyPr>
          <a:lstStyle/>
          <a:p>
            <a:pPr marL="218520" indent="-218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Exp design: patch clamp recordings from the same cells (or different cells/ same slices) before and after prolonged incubation in high potassium (K) 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18520" indent="-218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Potassium stimulates and TTX silences the entire network, allowing us to control the overall activity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Picture 9"/>
          <p:cNvPicPr/>
          <p:nvPr/>
        </p:nvPicPr>
        <p:blipFill>
          <a:blip r:embed="rId2"/>
          <a:stretch/>
        </p:blipFill>
        <p:spPr>
          <a:xfrm>
            <a:off x="5879880" y="2749320"/>
            <a:ext cx="5183640" cy="3089160"/>
          </a:xfrm>
          <a:prstGeom prst="rect">
            <a:avLst/>
          </a:prstGeom>
          <a:ln w="0">
            <a:noFill/>
          </a:ln>
        </p:spPr>
      </p:pic>
      <p:sp>
        <p:nvSpPr>
          <p:cNvPr id="175" name="Rectangle 6"/>
          <p:cNvSpPr/>
          <p:nvPr/>
        </p:nvSpPr>
        <p:spPr>
          <a:xfrm>
            <a:off x="8136000" y="2210760"/>
            <a:ext cx="3383280" cy="13885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 weather data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7EC6CFF-6278-4A88-B5EE-2C1CA9C7D5CC}" type="slidenum">
              <a:r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2401200"/>
            <a:ext cx="10514520" cy="205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H" sz="5400" b="0" strike="noStrike" spc="-1">
                <a:solidFill>
                  <a:srgbClr val="000000"/>
                </a:solidFill>
                <a:latin typeface="Calibri Light"/>
              </a:rPr>
              <a:t>TABULAR DATA OPERATIONS</a:t>
            </a:r>
            <a:endParaRPr lang="en-GB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September 2025, CC BY-SA 4.0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Data, v1.0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A1662E8-44CB-45A3-922E-C7DF737238C9}" type="slidenum">
              <a:r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134969</TotalTime>
  <Words>3182</Words>
  <Application>Microsoft Macintosh PowerPoint</Application>
  <PresentationFormat>Widescreen</PresentationFormat>
  <Paragraphs>572</Paragraphs>
  <Slides>50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5" baseType="lpstr">
      <vt:lpstr>Arial</vt:lpstr>
      <vt:lpstr>Baskerville</vt:lpstr>
      <vt:lpstr>Calibri</vt:lpstr>
      <vt:lpstr>Calibri Light</vt:lpstr>
      <vt:lpstr>CMR10</vt:lpstr>
      <vt:lpstr>Consolas</vt:lpstr>
      <vt:lpstr>Courier New</vt:lpstr>
      <vt:lpstr>Google Sans</vt:lpstr>
      <vt:lpstr>SegoeUI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What is tabular data?</vt:lpstr>
      <vt:lpstr>What is tabular data?</vt:lpstr>
      <vt:lpstr>Spreadsheets and databases rule the world!</vt:lpstr>
      <vt:lpstr>Many tools to handle tabular data</vt:lpstr>
      <vt:lpstr>Tabular data ideas and operations are universal for all tabular data tools</vt:lpstr>
      <vt:lpstr>Basic Pandas reference slide</vt:lpstr>
      <vt:lpstr>Tabular data example from the lab</vt:lpstr>
      <vt:lpstr>TABULAR DATA OPERATIONS</vt:lpstr>
      <vt:lpstr>Common operations on tabular data</vt:lpstr>
      <vt:lpstr>Joins</vt:lpstr>
      <vt:lpstr>Join operations: combining informations from multiple tables</vt:lpstr>
      <vt:lpstr>Join operations</vt:lpstr>
      <vt:lpstr>Join operations</vt:lpstr>
      <vt:lpstr>Example of tabular data: “Predimed” study</vt:lpstr>
      <vt:lpstr>Example of tabular data: “Predimed” study</vt:lpstr>
      <vt:lpstr>Hands-on </vt:lpstr>
      <vt:lpstr>Split-apply-combine</vt:lpstr>
      <vt:lpstr>The basic structure of most numerical analyses</vt:lpstr>
      <vt:lpstr>Split-apply-combine  operations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 Which one is best for data analysis?</vt:lpstr>
      <vt:lpstr>Same data, different organization Which one is best for data analysis?</vt:lpstr>
      <vt:lpstr>Tidy data</vt:lpstr>
      <vt:lpstr>Hands-on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Window functions</vt:lpstr>
      <vt:lpstr>Window functions: grouped row-by-row operations</vt:lpstr>
      <vt:lpstr>Window functions</vt:lpstr>
      <vt:lpstr>Window functions</vt:lpstr>
      <vt:lpstr>Window functions operations</vt:lpstr>
      <vt:lpstr>Hands-on</vt:lpstr>
      <vt:lpstr>Global summary</vt:lpstr>
      <vt:lpstr>What we didn’t talk about</vt:lpstr>
      <vt:lpstr>Thank you!</vt:lpstr>
      <vt:lpstr>PowerPoint Presentation</vt:lpstr>
      <vt:lpstr>Data organization</vt:lpstr>
      <vt:lpstr>Organizing multiple tables</vt:lpstr>
      <vt:lpstr>Dealing with changes in the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Pietro Berkes</dc:creator>
  <dc:description/>
  <cp:lastModifiedBy>Victoria Shevchenko</cp:lastModifiedBy>
  <cp:revision>1682</cp:revision>
  <cp:lastPrinted>2017-08-28T05:46:03Z</cp:lastPrinted>
  <dcterms:created xsi:type="dcterms:W3CDTF">2010-10-01T16:09:12Z</dcterms:created>
  <dcterms:modified xsi:type="dcterms:W3CDTF">2025-09-20T14:29:35Z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48</vt:i4>
  </property>
</Properties>
</file>